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tags/tag85.xml" ContentType="application/vnd.openxmlformats-officedocument.presentationml.tags+xml"/>
  <Override PartName="/ppt/diagrams/quickStyle17.xml" ContentType="application/vnd.openxmlformats-officedocument.drawingml.diagramStyle+xml"/>
  <Override PartName="/ppt/diagrams/drawing18.xml" ContentType="application/vnd.ms-office.drawingml.diagramDrawing+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diagrams/layout17.xml" ContentType="application/vnd.openxmlformats-officedocument.drawingml.diagramLayout+xml"/>
  <Override PartName="/ppt/tags/tag52.xml" ContentType="application/vnd.openxmlformats-officedocument.presentationml.tags+xml"/>
  <Override PartName="/ppt/tags/tag41.xml" ContentType="application/vnd.openxmlformats-officedocument.presentationml.tags+xml"/>
  <Override PartName="/ppt/diagrams/layout1.xml" ContentType="application/vnd.openxmlformats-officedocument.drawingml.diagramLayout+xml"/>
  <Override PartName="/ppt/diagrams/data2.xml" ContentType="application/vnd.openxmlformats-officedocument.drawingml.diagramData+xml"/>
  <Override PartName="/ppt/diagrams/quickStyle20.xml" ContentType="application/vnd.openxmlformats-officedocument.drawingml.diagramStyle+xml"/>
  <Override PartName="/ppt/diagrams/drawing21.xml" ContentType="application/vnd.ms-office.drawingml.diagramDrawing+xml"/>
  <Override PartName="/ppt/tags/tag30.xml" ContentType="application/vnd.openxmlformats-officedocument.presentationml.tags+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diagrams/drawing3.xml" ContentType="application/vnd.ms-office.drawingml.diagramDrawing+xml"/>
  <Override PartName="/ppt/diagrams/layout20.xml" ContentType="application/vnd.openxmlformats-officedocument.drawingml.diagramLayout+xml"/>
  <Override PartName="/ppt/slides/slide55.xml" ContentType="application/vnd.openxmlformats-officedocument.presentationml.slide+xml"/>
  <Override PartName="/ppt/tags/tag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79.xml" ContentType="application/vnd.openxmlformats-officedocument.presentationml.tags+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Default Extension="emf" ContentType="image/x-emf"/>
  <Override PartName="/ppt/tags/tag68.xml" ContentType="application/vnd.openxmlformats-officedocument.presentationml.tags+xml"/>
  <Override PartName="/ppt/diagrams/data21.xml" ContentType="application/vnd.openxmlformats-officedocument.drawingml.diagramData+xml"/>
  <Override PartName="/ppt/presentation.xml" ContentType="application/vnd.openxmlformats-officedocument.presentationml.presentation.main+xml"/>
  <Override PartName="/ppt/slides/slide22.xml" ContentType="application/vnd.openxmlformats-officedocument.presentationml.slide+xml"/>
  <Override PartName="/ppt/tags/tag57.xml" ContentType="application/vnd.openxmlformats-officedocument.presentationml.tags+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tags/tag46.xml" ContentType="application/vnd.openxmlformats-officedocument.presentationml.tags+xml"/>
  <Override PartName="/ppt/slideLayouts/slideLayout21.xml" ContentType="application/vnd.openxmlformats-officedocument.presentationml.slideLayout+xml"/>
  <Override PartName="/ppt/tags/tag82.xml" ContentType="application/vnd.openxmlformats-officedocument.presentationml.tags+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diagrams/drawing8.xml" ContentType="application/vnd.ms-office.drawingml.diagramDrawing+xml"/>
  <Override PartName="/ppt/tags/tag13.xml" ContentType="application/vnd.openxmlformats-officedocument.presentationml.tags+xml"/>
  <Override PartName="/ppt/tags/tag60.xml" ContentType="application/vnd.openxmlformats-officedocument.presentationml.tags+xml"/>
  <Override PartName="/ppt/diagrams/quickStyle8.xml" ContentType="application/vnd.openxmlformats-officedocument.drawingml.diagramStyle+xml"/>
  <Override PartName="/ppt/diagrams/layout14.xml" ContentType="application/vnd.openxmlformats-officedocument.drawingml.diagramLayout+xml"/>
  <Override PartName="/ppt/slides/slide49.xml" ContentType="application/vnd.openxmlformats-officedocument.presentationml.slide+xml"/>
  <Override PartName="/ppt/diagrams/colors24.xml" ContentType="application/vnd.openxmlformats-officedocument.drawingml.diagramColors+xml"/>
  <Override PartName="/ppt/slides/slide38.xml" ContentType="application/vnd.openxmlformats-officedocument.presentationml.slide+xml"/>
  <Override PartName="/ppt/diagrams/colors1.xml" ContentType="application/vnd.openxmlformats-officedocument.drawingml.diagramColors+xml"/>
  <Override PartName="/ppt/diagrams/colors13.xml" ContentType="application/vnd.openxmlformats-officedocument.drawingml.diagramColors+xml"/>
  <Override PartName="/ppt/slides/slide27.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tags/tag87.xml" ContentType="application/vnd.openxmlformats-officedocument.presentationml.tags+xml"/>
  <Override PartName="/ppt/diagrams/quickStyle19.xml" ContentType="application/vnd.openxmlformats-officedocument.drawingml.diagramStyle+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slides/slide30.xml" ContentType="application/vnd.openxmlformats-officedocument.presentationml.slide+xml"/>
  <Override PartName="/ppt/tags/tag18.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diagrams/layout19.xml" ContentType="application/vnd.openxmlformats-officedocument.drawingml.diagramLayout+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tags/tag32.xml" ContentType="application/vnd.openxmlformats-officedocument.presentationml.tags+xml"/>
  <Override PartName="/ppt/tags/tag50.xml" ContentType="application/vnd.openxmlformats-officedocument.presentationml.tags+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slides/slide7.xml" ContentType="application/vnd.openxmlformats-officedocument.presentationml.slide+xml"/>
  <Override PartName="/ppt/tags/tag10.xml" ContentType="application/vnd.openxmlformats-officedocument.presentationml.tags+xml"/>
  <Override PartName="/ppt/slideLayouts/slideLayout9.xml" ContentType="application/vnd.openxmlformats-officedocument.presentationml.slideLayout+xml"/>
  <Override PartName="/ppt/tags/tag21.xml" ContentType="application/vnd.openxmlformats-officedocument.presentationml.tags+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1.xml" ContentType="application/vnd.openxmlformats-officedocument.presentationml.notesSlid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tags/tag3.xml" ContentType="application/vnd.openxmlformats-officedocument.presentationml.tags+xml"/>
  <Default Extension="jpeg" ContentType="image/jpeg"/>
  <Override PartName="/ppt/slideLayouts/slideLayout16.xml" ContentType="application/vnd.openxmlformats-officedocument.presentationml.slideLayout+xml"/>
  <Override PartName="/ppt/tags/tag59.xml" ContentType="application/vnd.openxmlformats-officedocument.presentationml.tags+xml"/>
  <Override PartName="/ppt/tags/tag77.xml" ContentType="application/vnd.openxmlformats-officedocument.presentationml.tags+xml"/>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slides/slide20.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diagrams/layout4.xml" ContentType="application/vnd.openxmlformats-officedocument.drawingml.diagramLayout+xml"/>
  <Default Extension="tiff" ContentType="image/tiff"/>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slides/slide8.xml" ContentType="application/vnd.openxmlformats-officedocument.presentationml.slide+xml"/>
  <Override PartName="/ppt/tags/tag1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tags/tag4.xml" ContentType="application/vnd.openxmlformats-officedocument.presentationml.tags+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tags/tag34.xml" ContentType="application/vnd.openxmlformats-officedocument.presentationml.tags+xml"/>
  <Override PartName="/ppt/tags/tag81.xml" ContentType="application/vnd.openxmlformats-officedocument.presentationml.tags+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diagrams/quickStyle7.xml" ContentType="application/vnd.openxmlformats-officedocument.drawingml.diagramStyle+xml"/>
  <Override PartName="/ppt/slides/slide48.xml" ContentType="application/vnd.openxmlformats-officedocument.presentationml.slide+xml"/>
  <Default Extension="bin" ContentType="application/vnd.openxmlformats-officedocument.oleObject"/>
  <Override PartName="/ppt/diagrams/colors12.xml" ContentType="application/vnd.openxmlformats-officedocument.drawingml.diagramColors+xml"/>
  <Override PartName="/ppt/diagrams/colors23.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tags/tag86.xml" ContentType="application/vnd.openxmlformats-officedocument.presentationml.tags+xml"/>
  <Override PartName="/ppt/diagrams/drawing19.xml" ContentType="application/vnd.ms-office.drawingml.diagramDrawing+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tags/tag28.xml" ContentType="application/vnd.openxmlformats-officedocument.presentationml.tags+xml"/>
  <Override PartName="/ppt/tags/tag75.xml" ContentType="application/vnd.openxmlformats-officedocument.presentationml.tags+xml"/>
  <Override PartName="/ppt/diagrams/quickStyle18.xml" ContentType="application/vnd.openxmlformats-officedocument.drawingml.diagramStyle+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diagrams/layout18.xml" ContentType="application/vnd.openxmlformats-officedocument.drawingml.diagramLayout+xml"/>
  <Default Extension="wdp" ContentType="image/vnd.ms-photo"/>
  <Default Extension="vml" ContentType="application/vnd.openxmlformats-officedocument.vmlDrawing"/>
  <Default Extension="gif" ContentType="image/gif"/>
  <Override PartName="/ppt/tags/tag53.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42.xml" ContentType="application/vnd.openxmlformats-officedocument.presentationml.tags+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tags/tag20.xml" ContentType="application/vnd.openxmlformats-officedocument.presentationml.tags+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tags/tag6.xml" ContentType="application/vnd.openxmlformats-officedocument.presentationml.tags+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diagrams/colors20.xml" ContentType="application/vnd.openxmlformats-officedocument.drawingml.diagramColors+xml"/>
  <Override PartName="/ppt/slides/slide34.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Override PartName="/ppt/diagrams/data11.xml" ContentType="application/vnd.openxmlformats-officedocument.drawingml.diagramData+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tags/tag47.xml" ContentType="application/vnd.openxmlformats-officedocument.presentationml.tags+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Layouts/slideLayout11.xml" ContentType="application/vnd.openxmlformats-officedocument.presentationml.slideLayout+xml"/>
  <Override PartName="/ppt/tags/tag36.xml" ContentType="application/vnd.openxmlformats-officedocument.presentationml.tags+xml"/>
  <Override PartName="/ppt/tags/tag83.xml" ContentType="application/vnd.openxmlformats-officedocument.presentationml.tags+xml"/>
  <Override PartName="/ppt/diagrams/quickStyle15.xml" ContentType="application/vnd.openxmlformats-officedocument.drawingml.diagramStyle+xml"/>
  <Override PartName="/ppt/diagrams/drawing1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7" r:id="rId3"/>
    <p:sldMasterId id="2147483677" r:id="rId4"/>
  </p:sldMasterIdLst>
  <p:notesMasterIdLst>
    <p:notesMasterId r:id="rId62"/>
  </p:notesMasterIdLst>
  <p:sldIdLst>
    <p:sldId id="256" r:id="rId5"/>
    <p:sldId id="257" r:id="rId6"/>
    <p:sldId id="258" r:id="rId7"/>
    <p:sldId id="259" r:id="rId8"/>
    <p:sldId id="384" r:id="rId9"/>
    <p:sldId id="260" r:id="rId10"/>
    <p:sldId id="261" r:id="rId11"/>
    <p:sldId id="309" r:id="rId12"/>
    <p:sldId id="310" r:id="rId13"/>
    <p:sldId id="357" r:id="rId14"/>
    <p:sldId id="358" r:id="rId15"/>
    <p:sldId id="359" r:id="rId16"/>
    <p:sldId id="314" r:id="rId17"/>
    <p:sldId id="360" r:id="rId18"/>
    <p:sldId id="316" r:id="rId19"/>
    <p:sldId id="361" r:id="rId20"/>
    <p:sldId id="362" r:id="rId21"/>
    <p:sldId id="363" r:id="rId22"/>
    <p:sldId id="364" r:id="rId23"/>
    <p:sldId id="320" r:id="rId24"/>
    <p:sldId id="322" r:id="rId25"/>
    <p:sldId id="365" r:id="rId26"/>
    <p:sldId id="324" r:id="rId27"/>
    <p:sldId id="366" r:id="rId28"/>
    <p:sldId id="367" r:id="rId29"/>
    <p:sldId id="369" r:id="rId30"/>
    <p:sldId id="327" r:id="rId31"/>
    <p:sldId id="328" r:id="rId32"/>
    <p:sldId id="329" r:id="rId33"/>
    <p:sldId id="330" r:id="rId34"/>
    <p:sldId id="331" r:id="rId35"/>
    <p:sldId id="332" r:id="rId36"/>
    <p:sldId id="370" r:id="rId37"/>
    <p:sldId id="371" r:id="rId38"/>
    <p:sldId id="335" r:id="rId39"/>
    <p:sldId id="336" r:id="rId40"/>
    <p:sldId id="337" r:id="rId41"/>
    <p:sldId id="372" r:id="rId42"/>
    <p:sldId id="373" r:id="rId43"/>
    <p:sldId id="374" r:id="rId44"/>
    <p:sldId id="375" r:id="rId45"/>
    <p:sldId id="376" r:id="rId46"/>
    <p:sldId id="377" r:id="rId47"/>
    <p:sldId id="378" r:id="rId48"/>
    <p:sldId id="379" r:id="rId49"/>
    <p:sldId id="346" r:id="rId50"/>
    <p:sldId id="347" r:id="rId51"/>
    <p:sldId id="348" r:id="rId52"/>
    <p:sldId id="380" r:id="rId53"/>
    <p:sldId id="350" r:id="rId54"/>
    <p:sldId id="351" r:id="rId55"/>
    <p:sldId id="352" r:id="rId56"/>
    <p:sldId id="353" r:id="rId57"/>
    <p:sldId id="354" r:id="rId58"/>
    <p:sldId id="381" r:id="rId59"/>
    <p:sldId id="383" r:id="rId60"/>
    <p:sldId id="30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69" d="100"/>
          <a:sy n="69" d="100"/>
        </p:scale>
        <p:origin x="-368" y="-8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_rels/data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9.png"/><Relationship Id="rId7" Type="http://schemas.openxmlformats.org/officeDocument/2006/relationships/image" Target="../media/image31.png"/><Relationship Id="rId2" Type="http://schemas.microsoft.com/office/2007/relationships/hdphoto" Target="../media/hdphoto1.wdp"/><Relationship Id="rId1" Type="http://schemas.openxmlformats.org/officeDocument/2006/relationships/image" Target="../media/image28.png"/><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diagrams/_rels/data11.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07/relationships/hdphoto" Target="../media/hdphoto1.wdp"/><Relationship Id="rId1" Type="http://schemas.openxmlformats.org/officeDocument/2006/relationships/image" Target="../media/image28.png"/><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diagrams/_rels/data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9.png"/><Relationship Id="rId7" Type="http://schemas.openxmlformats.org/officeDocument/2006/relationships/image" Target="../media/image31.png"/><Relationship Id="rId2" Type="http://schemas.microsoft.com/office/2007/relationships/hdphoto" Target="../media/hdphoto1.wdp"/><Relationship Id="rId1" Type="http://schemas.openxmlformats.org/officeDocument/2006/relationships/image" Target="../media/image28.png"/><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diagrams/_rels/data17.xml.rels><?xml version="1.0" encoding="UTF-8" standalone="yes"?>
<Relationships xmlns="http://schemas.openxmlformats.org/package/2006/relationships"><Relationship Id="rId1" Type="http://schemas.openxmlformats.org/officeDocument/2006/relationships/hyperlink" Target="https://example.com/auth" TargetMode="External"/></Relationships>
</file>

<file path=ppt/diagrams/_rels/data18.xml.rels><?xml version="1.0" encoding="UTF-8" standalone="yes"?>
<Relationships xmlns="http://schemas.openxmlformats.org/package/2006/relationships"><Relationship Id="rId1" Type="http://schemas.openxmlformats.org/officeDocument/2006/relationships/hyperlink" Target="http://tools.ietf.org/html/rfc6749"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_rels/drawing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9.png"/><Relationship Id="rId7" Type="http://schemas.openxmlformats.org/officeDocument/2006/relationships/image" Target="../media/image31.png"/><Relationship Id="rId2" Type="http://schemas.microsoft.com/office/2007/relationships/hdphoto" Target="../media/hdphoto1.wdp"/><Relationship Id="rId1" Type="http://schemas.openxmlformats.org/officeDocument/2006/relationships/image" Target="../media/image28.png"/><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diagrams/_rels/drawing11.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07/relationships/hdphoto" Target="../media/hdphoto1.wdp"/><Relationship Id="rId1" Type="http://schemas.openxmlformats.org/officeDocument/2006/relationships/image" Target="../media/image28.png"/><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diagrams/_rels/drawing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9.png"/><Relationship Id="rId7" Type="http://schemas.openxmlformats.org/officeDocument/2006/relationships/image" Target="../media/image31.png"/><Relationship Id="rId2" Type="http://schemas.microsoft.com/office/2007/relationships/hdphoto" Target="../media/hdphoto1.wdp"/><Relationship Id="rId1" Type="http://schemas.openxmlformats.org/officeDocument/2006/relationships/image" Target="../media/image28.png"/><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diagrams/_rels/drawing17.xml.rels><?xml version="1.0" encoding="UTF-8" standalone="yes"?>
<Relationships xmlns="http://schemas.openxmlformats.org/package/2006/relationships"><Relationship Id="rId1" Type="http://schemas.openxmlformats.org/officeDocument/2006/relationships/hyperlink" Target="https://example.com/auth" TargetMode="External"/></Relationships>
</file>

<file path=ppt/diagrams/_rels/drawing18.xml.rels><?xml version="1.0" encoding="UTF-8" standalone="yes"?>
<Relationships xmlns="http://schemas.openxmlformats.org/package/2006/relationships"><Relationship Id="rId1" Type="http://schemas.openxmlformats.org/officeDocument/2006/relationships/hyperlink" Target="http://tools.ietf.org/html/rfc6749"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0335DC-F66E-48C9-87CF-D278863957B6}"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1FA5B1B-80AA-4CB5-B45F-4B1F8094E505}">
      <dgm:prSet phldrT="[Text]" custT="1"/>
      <dgm:spPr/>
      <dgm:t>
        <a:bodyPr/>
        <a:lstStyle/>
        <a:p>
          <a:r>
            <a:rPr lang="en-US" altLang="en-US" sz="2400" dirty="0" smtClean="0"/>
            <a:t>Identity and permissions: </a:t>
          </a:r>
          <a:endParaRPr lang="en-US" sz="2400" dirty="0"/>
        </a:p>
      </dgm:t>
    </dgm:pt>
    <dgm:pt modelId="{0E14AD73-FF6D-4E9B-8A96-9E430A2245AD}" type="parTrans" cxnId="{E0729A3F-E29B-431B-9F3B-A93F7FC9DA9F}">
      <dgm:prSet/>
      <dgm:spPr/>
      <dgm:t>
        <a:bodyPr/>
        <a:lstStyle/>
        <a:p>
          <a:endParaRPr lang="en-US"/>
        </a:p>
      </dgm:t>
    </dgm:pt>
    <dgm:pt modelId="{DCB29217-462F-4843-B6A3-38B8BC72FFE3}" type="sibTrans" cxnId="{E0729A3F-E29B-431B-9F3B-A93F7FC9DA9F}">
      <dgm:prSet/>
      <dgm:spPr/>
      <dgm:t>
        <a:bodyPr/>
        <a:lstStyle/>
        <a:p>
          <a:endParaRPr lang="en-US"/>
        </a:p>
      </dgm:t>
    </dgm:pt>
    <dgm:pt modelId="{A34CEED5-1E71-4F65-A2D0-86370347DD0D}">
      <dgm:prSet phldrT="[Text]" custT="1"/>
      <dgm:spPr/>
      <dgm:t>
        <a:bodyPr/>
        <a:lstStyle/>
        <a:p>
          <a:r>
            <a:rPr lang="en-US" altLang="en-US" sz="2000" dirty="0" smtClean="0"/>
            <a:t>How is identity and permission information conveyed to a service? </a:t>
          </a:r>
          <a:endParaRPr lang="en-US" sz="2000" dirty="0"/>
        </a:p>
      </dgm:t>
    </dgm:pt>
    <dgm:pt modelId="{009DDEB6-4A6B-47AE-94EA-CCAE6E48584E}" type="parTrans" cxnId="{A47D84C5-439E-4054-B83C-93B129BFCF02}">
      <dgm:prSet/>
      <dgm:spPr/>
      <dgm:t>
        <a:bodyPr/>
        <a:lstStyle/>
        <a:p>
          <a:endParaRPr lang="en-US"/>
        </a:p>
      </dgm:t>
    </dgm:pt>
    <dgm:pt modelId="{5B1F0B03-020F-4B7D-9584-D0F3D8D99310}" type="sibTrans" cxnId="{A47D84C5-439E-4054-B83C-93B129BFCF02}">
      <dgm:prSet/>
      <dgm:spPr/>
      <dgm:t>
        <a:bodyPr/>
        <a:lstStyle/>
        <a:p>
          <a:endParaRPr lang="en-US"/>
        </a:p>
      </dgm:t>
    </dgm:pt>
    <dgm:pt modelId="{1BF40345-5264-470B-8624-848FE73F0351}">
      <dgm:prSet custT="1"/>
      <dgm:spPr/>
      <dgm:t>
        <a:bodyPr/>
        <a:lstStyle/>
        <a:p>
          <a:r>
            <a:rPr lang="en-US" altLang="en-US" sz="2000" dirty="0" smtClean="0"/>
            <a:t>How is it decoded and interpreted? </a:t>
          </a:r>
          <a:endParaRPr lang="en-US" altLang="en-US" sz="2000" dirty="0"/>
        </a:p>
      </dgm:t>
    </dgm:pt>
    <dgm:pt modelId="{CE767886-2E42-48B5-8CC7-F70CFF01C4C7}" type="parTrans" cxnId="{B6F92FC1-AFF8-4BA2-9DDD-98E4D6E7FF38}">
      <dgm:prSet/>
      <dgm:spPr/>
      <dgm:t>
        <a:bodyPr/>
        <a:lstStyle/>
        <a:p>
          <a:endParaRPr lang="en-US"/>
        </a:p>
      </dgm:t>
    </dgm:pt>
    <dgm:pt modelId="{5F4307F8-0378-43DE-836A-3737B2093105}" type="sibTrans" cxnId="{B6F92FC1-AFF8-4BA2-9DDD-98E4D6E7FF38}">
      <dgm:prSet/>
      <dgm:spPr/>
      <dgm:t>
        <a:bodyPr/>
        <a:lstStyle/>
        <a:p>
          <a:endParaRPr lang="en-US"/>
        </a:p>
      </dgm:t>
    </dgm:pt>
    <dgm:pt modelId="{34A6B238-CB3E-44C5-AC68-54F734AF6CF4}">
      <dgm:prSet custT="1"/>
      <dgm:spPr/>
      <dgm:t>
        <a:bodyPr/>
        <a:lstStyle/>
        <a:p>
          <a:r>
            <a:rPr lang="en-US" altLang="en-US" sz="2000" dirty="0" smtClean="0"/>
            <a:t>What data are needed to make the access decision (user accounts, roles, ACLs etc.)? </a:t>
          </a:r>
          <a:endParaRPr lang="en-US" altLang="en-US" sz="2000" dirty="0"/>
        </a:p>
      </dgm:t>
    </dgm:pt>
    <dgm:pt modelId="{9B9635FE-21AB-4EB7-98FC-1AA9CC38D318}" type="parTrans" cxnId="{A696033D-541E-4AA8-8322-14E503D96A7D}">
      <dgm:prSet/>
      <dgm:spPr/>
      <dgm:t>
        <a:bodyPr/>
        <a:lstStyle/>
        <a:p>
          <a:endParaRPr lang="en-US"/>
        </a:p>
      </dgm:t>
    </dgm:pt>
    <dgm:pt modelId="{90096A54-0F9E-42DE-A82C-25FFDB1EF5F8}" type="sibTrans" cxnId="{A696033D-541E-4AA8-8322-14E503D96A7D}">
      <dgm:prSet/>
      <dgm:spPr/>
      <dgm:t>
        <a:bodyPr/>
        <a:lstStyle/>
        <a:p>
          <a:endParaRPr lang="en-US"/>
        </a:p>
      </dgm:t>
    </dgm:pt>
    <dgm:pt modelId="{2938DED7-7D30-4E49-80AA-E112CC9171B3}">
      <dgm:prSet custT="1"/>
      <dgm:spPr/>
      <dgm:t>
        <a:bodyPr/>
        <a:lstStyle/>
        <a:p>
          <a:r>
            <a:rPr lang="en-US" altLang="en-US" sz="2000" dirty="0" smtClean="0"/>
            <a:t>How is the data managed: who is responsible for storing and retrieving it? </a:t>
          </a:r>
          <a:endParaRPr lang="en-US" altLang="en-US" sz="2000" dirty="0"/>
        </a:p>
      </dgm:t>
    </dgm:pt>
    <dgm:pt modelId="{5B30F499-BD88-4E29-AF75-420BC290083F}" type="parTrans" cxnId="{9D22C7FF-0209-4BB8-81FE-8D672C1620AF}">
      <dgm:prSet/>
      <dgm:spPr/>
      <dgm:t>
        <a:bodyPr/>
        <a:lstStyle/>
        <a:p>
          <a:endParaRPr lang="en-US"/>
        </a:p>
      </dgm:t>
    </dgm:pt>
    <dgm:pt modelId="{41C7B9A8-6502-4FBD-A0A2-DF63A38A852D}" type="sibTrans" cxnId="{9D22C7FF-0209-4BB8-81FE-8D672C1620AF}">
      <dgm:prSet/>
      <dgm:spPr/>
      <dgm:t>
        <a:bodyPr/>
        <a:lstStyle/>
        <a:p>
          <a:endParaRPr lang="en-US"/>
        </a:p>
      </dgm:t>
    </dgm:pt>
    <dgm:pt modelId="{35FAED53-996C-4DC8-B75B-433C17C3E18F}">
      <dgm:prSet custT="1"/>
      <dgm:spPr/>
      <dgm:t>
        <a:bodyPr/>
        <a:lstStyle/>
        <a:p>
          <a:r>
            <a:rPr lang="en-US" altLang="en-US" sz="2000" dirty="0" smtClean="0"/>
            <a:t>How can you verify that the request hasn't been tampered with?</a:t>
          </a:r>
          <a:endParaRPr lang="en-US" altLang="en-US" sz="2000" dirty="0"/>
        </a:p>
      </dgm:t>
    </dgm:pt>
    <dgm:pt modelId="{84020C12-0E6D-431E-BDE3-FB415FEE527D}" type="parTrans" cxnId="{B15DF212-8CFF-45F7-BD9A-3FAB84CE7DE6}">
      <dgm:prSet/>
      <dgm:spPr/>
      <dgm:t>
        <a:bodyPr/>
        <a:lstStyle/>
        <a:p>
          <a:endParaRPr lang="en-US"/>
        </a:p>
      </dgm:t>
    </dgm:pt>
    <dgm:pt modelId="{75EB34C5-3CF6-4003-8C9E-711D17650FB9}" type="sibTrans" cxnId="{B15DF212-8CFF-45F7-BD9A-3FAB84CE7DE6}">
      <dgm:prSet/>
      <dgm:spPr/>
      <dgm:t>
        <a:bodyPr/>
        <a:lstStyle/>
        <a:p>
          <a:endParaRPr lang="en-US"/>
        </a:p>
      </dgm:t>
    </dgm:pt>
    <dgm:pt modelId="{FA5A06FB-99F3-4559-BFC7-EFA2262F6AF1}" type="pres">
      <dgm:prSet presAssocID="{F10335DC-F66E-48C9-87CF-D278863957B6}" presName="linear" presStyleCnt="0">
        <dgm:presLayoutVars>
          <dgm:animLvl val="lvl"/>
          <dgm:resizeHandles val="exact"/>
        </dgm:presLayoutVars>
      </dgm:prSet>
      <dgm:spPr/>
      <dgm:t>
        <a:bodyPr/>
        <a:lstStyle/>
        <a:p>
          <a:endParaRPr lang="en-US"/>
        </a:p>
      </dgm:t>
    </dgm:pt>
    <dgm:pt modelId="{9335F2B9-4ED7-4540-9953-36B3D40459BA}" type="pres">
      <dgm:prSet presAssocID="{21FA5B1B-80AA-4CB5-B45F-4B1F8094E505}" presName="parentText" presStyleLbl="node1" presStyleIdx="0" presStyleCnt="1" custScaleY="70044">
        <dgm:presLayoutVars>
          <dgm:chMax val="0"/>
          <dgm:bulletEnabled val="1"/>
        </dgm:presLayoutVars>
      </dgm:prSet>
      <dgm:spPr/>
      <dgm:t>
        <a:bodyPr/>
        <a:lstStyle/>
        <a:p>
          <a:endParaRPr lang="en-US"/>
        </a:p>
      </dgm:t>
    </dgm:pt>
    <dgm:pt modelId="{16457C91-F181-4E11-A473-E3A21A9B5ABC}" type="pres">
      <dgm:prSet presAssocID="{21FA5B1B-80AA-4CB5-B45F-4B1F8094E505}" presName="childText" presStyleLbl="revTx" presStyleIdx="0" presStyleCnt="1">
        <dgm:presLayoutVars>
          <dgm:bulletEnabled val="1"/>
        </dgm:presLayoutVars>
      </dgm:prSet>
      <dgm:spPr/>
      <dgm:t>
        <a:bodyPr/>
        <a:lstStyle/>
        <a:p>
          <a:endParaRPr lang="en-US"/>
        </a:p>
      </dgm:t>
    </dgm:pt>
  </dgm:ptLst>
  <dgm:cxnLst>
    <dgm:cxn modelId="{A47D84C5-439E-4054-B83C-93B129BFCF02}" srcId="{21FA5B1B-80AA-4CB5-B45F-4B1F8094E505}" destId="{A34CEED5-1E71-4F65-A2D0-86370347DD0D}" srcOrd="0" destOrd="0" parTransId="{009DDEB6-4A6B-47AE-94EA-CCAE6E48584E}" sibTransId="{5B1F0B03-020F-4B7D-9584-D0F3D8D99310}"/>
    <dgm:cxn modelId="{A76DB139-A8B2-4310-80D4-7FC0ADADD8D0}" type="presOf" srcId="{F10335DC-F66E-48C9-87CF-D278863957B6}" destId="{FA5A06FB-99F3-4559-BFC7-EFA2262F6AF1}" srcOrd="0" destOrd="0" presId="urn:microsoft.com/office/officeart/2005/8/layout/vList2"/>
    <dgm:cxn modelId="{7A7B881D-E3A5-46B5-86CC-F401B5CA18E1}" type="presOf" srcId="{21FA5B1B-80AA-4CB5-B45F-4B1F8094E505}" destId="{9335F2B9-4ED7-4540-9953-36B3D40459BA}" srcOrd="0" destOrd="0" presId="urn:microsoft.com/office/officeart/2005/8/layout/vList2"/>
    <dgm:cxn modelId="{E0729A3F-E29B-431B-9F3B-A93F7FC9DA9F}" srcId="{F10335DC-F66E-48C9-87CF-D278863957B6}" destId="{21FA5B1B-80AA-4CB5-B45F-4B1F8094E505}" srcOrd="0" destOrd="0" parTransId="{0E14AD73-FF6D-4E9B-8A96-9E430A2245AD}" sibTransId="{DCB29217-462F-4843-B6A3-38B8BC72FFE3}"/>
    <dgm:cxn modelId="{B15DF212-8CFF-45F7-BD9A-3FAB84CE7DE6}" srcId="{21FA5B1B-80AA-4CB5-B45F-4B1F8094E505}" destId="{35FAED53-996C-4DC8-B75B-433C17C3E18F}" srcOrd="4" destOrd="0" parTransId="{84020C12-0E6D-431E-BDE3-FB415FEE527D}" sibTransId="{75EB34C5-3CF6-4003-8C9E-711D17650FB9}"/>
    <dgm:cxn modelId="{06FC0088-251E-41E0-A103-3ADE66737401}" type="presOf" srcId="{A34CEED5-1E71-4F65-A2D0-86370347DD0D}" destId="{16457C91-F181-4E11-A473-E3A21A9B5ABC}" srcOrd="0" destOrd="0" presId="urn:microsoft.com/office/officeart/2005/8/layout/vList2"/>
    <dgm:cxn modelId="{A696033D-541E-4AA8-8322-14E503D96A7D}" srcId="{21FA5B1B-80AA-4CB5-B45F-4B1F8094E505}" destId="{34A6B238-CB3E-44C5-AC68-54F734AF6CF4}" srcOrd="2" destOrd="0" parTransId="{9B9635FE-21AB-4EB7-98FC-1AA9CC38D318}" sibTransId="{90096A54-0F9E-42DE-A82C-25FFDB1EF5F8}"/>
    <dgm:cxn modelId="{B6F92FC1-AFF8-4BA2-9DDD-98E4D6E7FF38}" srcId="{21FA5B1B-80AA-4CB5-B45F-4B1F8094E505}" destId="{1BF40345-5264-470B-8624-848FE73F0351}" srcOrd="1" destOrd="0" parTransId="{CE767886-2E42-48B5-8CC7-F70CFF01C4C7}" sibTransId="{5F4307F8-0378-43DE-836A-3737B2093105}"/>
    <dgm:cxn modelId="{9D22C7FF-0209-4BB8-81FE-8D672C1620AF}" srcId="{21FA5B1B-80AA-4CB5-B45F-4B1F8094E505}" destId="{2938DED7-7D30-4E49-80AA-E112CC9171B3}" srcOrd="3" destOrd="0" parTransId="{5B30F499-BD88-4E29-AF75-420BC290083F}" sibTransId="{41C7B9A8-6502-4FBD-A0A2-DF63A38A852D}"/>
    <dgm:cxn modelId="{4DDA8E95-A47B-4E00-AA48-8E5D5EFF7A60}" type="presOf" srcId="{35FAED53-996C-4DC8-B75B-433C17C3E18F}" destId="{16457C91-F181-4E11-A473-E3A21A9B5ABC}" srcOrd="0" destOrd="4" presId="urn:microsoft.com/office/officeart/2005/8/layout/vList2"/>
    <dgm:cxn modelId="{D096A99E-7E01-4F47-920F-91C090C70A75}" type="presOf" srcId="{34A6B238-CB3E-44C5-AC68-54F734AF6CF4}" destId="{16457C91-F181-4E11-A473-E3A21A9B5ABC}" srcOrd="0" destOrd="2" presId="urn:microsoft.com/office/officeart/2005/8/layout/vList2"/>
    <dgm:cxn modelId="{C3E105A5-7098-4388-999A-7EB2AED98D95}" type="presOf" srcId="{1BF40345-5264-470B-8624-848FE73F0351}" destId="{16457C91-F181-4E11-A473-E3A21A9B5ABC}" srcOrd="0" destOrd="1" presId="urn:microsoft.com/office/officeart/2005/8/layout/vList2"/>
    <dgm:cxn modelId="{E41DE711-52D6-4FD6-B784-AEC6458CA1EF}" type="presOf" srcId="{2938DED7-7D30-4E49-80AA-E112CC9171B3}" destId="{16457C91-F181-4E11-A473-E3A21A9B5ABC}" srcOrd="0" destOrd="3" presId="urn:microsoft.com/office/officeart/2005/8/layout/vList2"/>
    <dgm:cxn modelId="{02804053-6C21-4B64-BE29-3997C0064652}" type="presParOf" srcId="{FA5A06FB-99F3-4559-BFC7-EFA2262F6AF1}" destId="{9335F2B9-4ED7-4540-9953-36B3D40459BA}" srcOrd="0" destOrd="0" presId="urn:microsoft.com/office/officeart/2005/8/layout/vList2"/>
    <dgm:cxn modelId="{67D839B7-334B-47FC-80F8-6DF547350709}" type="presParOf" srcId="{FA5A06FB-99F3-4559-BFC7-EFA2262F6AF1}" destId="{16457C91-F181-4E11-A473-E3A21A9B5ABC}" srcOrd="1"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836051-C8FC-4235-ADC8-6B2CCD1DBD85}" type="doc">
      <dgm:prSet loTypeId="urn:microsoft.com/office/officeart/2005/8/layout/vList3#1" loCatId="list" qsTypeId="urn:microsoft.com/office/officeart/2005/8/quickstyle/simple1" qsCatId="simple" csTypeId="urn:microsoft.com/office/officeart/2005/8/colors/accent5_2" csCatId="accent5" phldr="1"/>
      <dgm:spPr/>
    </dgm:pt>
    <dgm:pt modelId="{D53AF46E-C602-48A7-AA15-5F2A39BA2D5E}">
      <dgm:prSet phldrT="[Text]" custT="1"/>
      <dgm:spPr/>
      <dgm:t>
        <a:bodyPr/>
        <a:lstStyle/>
        <a:p>
          <a:pPr algn="l"/>
          <a:r>
            <a:rPr lang="en-US" altLang="en-US" sz="2000" dirty="0" smtClean="0"/>
            <a:t>Register with Authorization Server (get a </a:t>
          </a:r>
          <a:r>
            <a:rPr lang="en-US" altLang="en-US" sz="2000" dirty="0" err="1" smtClean="0"/>
            <a:t>client_id</a:t>
          </a:r>
          <a:r>
            <a:rPr lang="en-US" altLang="en-US" sz="2000" dirty="0" smtClean="0"/>
            <a:t> and maybe a </a:t>
          </a:r>
          <a:r>
            <a:rPr lang="en-US" altLang="en-US" sz="2000" dirty="0" err="1" smtClean="0"/>
            <a:t>client_secret</a:t>
          </a:r>
          <a:r>
            <a:rPr lang="en-US" altLang="en-US" sz="2000" dirty="0" smtClean="0"/>
            <a:t>)</a:t>
          </a:r>
          <a:endParaRPr lang="en-US" sz="2000" dirty="0"/>
        </a:p>
      </dgm:t>
    </dgm:pt>
    <dgm:pt modelId="{3E13DE12-C1D2-4703-8F96-F5D40FA1B93D}" type="parTrans" cxnId="{9EB1F1C3-26FB-4CE4-A8DD-78AF17142B4B}">
      <dgm:prSet/>
      <dgm:spPr/>
      <dgm:t>
        <a:bodyPr/>
        <a:lstStyle/>
        <a:p>
          <a:endParaRPr lang="en-US"/>
        </a:p>
      </dgm:t>
    </dgm:pt>
    <dgm:pt modelId="{DC82691E-245A-463B-A6F9-5E77633F5F67}" type="sibTrans" cxnId="{9EB1F1C3-26FB-4CE4-A8DD-78AF17142B4B}">
      <dgm:prSet/>
      <dgm:spPr/>
      <dgm:t>
        <a:bodyPr/>
        <a:lstStyle/>
        <a:p>
          <a:endParaRPr lang="en-US"/>
        </a:p>
      </dgm:t>
    </dgm:pt>
    <dgm:pt modelId="{23E9BF50-1665-4660-A734-C4F86491EC4A}">
      <dgm:prSet phldrT="[Text]" custT="1"/>
      <dgm:spPr/>
      <dgm:t>
        <a:bodyPr/>
        <a:lstStyle/>
        <a:p>
          <a:pPr algn="l"/>
          <a:r>
            <a:rPr lang="en-US" altLang="en-US" sz="2000" dirty="0" smtClean="0"/>
            <a:t>Do not collect user credentials</a:t>
          </a:r>
          <a:endParaRPr lang="en-US" sz="2000" dirty="0"/>
        </a:p>
      </dgm:t>
    </dgm:pt>
    <dgm:pt modelId="{204296CB-A6FB-44D4-934D-98277EED3813}" type="parTrans" cxnId="{709846D4-77A9-4967-BC24-07C1C315D28A}">
      <dgm:prSet/>
      <dgm:spPr/>
      <dgm:t>
        <a:bodyPr/>
        <a:lstStyle/>
        <a:p>
          <a:endParaRPr lang="en-US"/>
        </a:p>
      </dgm:t>
    </dgm:pt>
    <dgm:pt modelId="{790072BA-E2C4-4875-81DE-A52E99316092}" type="sibTrans" cxnId="{709846D4-77A9-4967-BC24-07C1C315D28A}">
      <dgm:prSet/>
      <dgm:spPr/>
      <dgm:t>
        <a:bodyPr/>
        <a:lstStyle/>
        <a:p>
          <a:endParaRPr lang="en-US"/>
        </a:p>
      </dgm:t>
    </dgm:pt>
    <dgm:pt modelId="{2458B59F-DCFB-4438-9EF7-9A646C755041}">
      <dgm:prSet phldrT="[Text]" custT="1"/>
      <dgm:spPr/>
      <dgm:t>
        <a:bodyPr/>
        <a:lstStyle/>
        <a:p>
          <a:pPr algn="l"/>
          <a:r>
            <a:rPr lang="en-US" altLang="en-US" sz="2000" dirty="0" smtClean="0"/>
            <a:t>Obtain a token (opaque) from Authorization Server on its own behalf - </a:t>
          </a:r>
          <a:r>
            <a:rPr lang="en-US" altLang="en-US" sz="2000" dirty="0" err="1" smtClean="0"/>
            <a:t>client_credentials</a:t>
          </a:r>
          <a:r>
            <a:rPr lang="en-US" altLang="en-US" sz="2000" dirty="0" smtClean="0"/>
            <a:t>, On behalf of a user</a:t>
          </a:r>
          <a:endParaRPr lang="en-US" sz="2000" dirty="0"/>
        </a:p>
      </dgm:t>
    </dgm:pt>
    <dgm:pt modelId="{BCA9F61C-86ED-485C-87A2-E7C988F6A8C3}" type="parTrans" cxnId="{FD307682-EE55-4CDC-B1A3-A65A856F70BE}">
      <dgm:prSet/>
      <dgm:spPr/>
      <dgm:t>
        <a:bodyPr/>
        <a:lstStyle/>
        <a:p>
          <a:endParaRPr lang="en-US"/>
        </a:p>
      </dgm:t>
    </dgm:pt>
    <dgm:pt modelId="{53D01732-82BA-428B-9BE0-044A565A5155}" type="sibTrans" cxnId="{FD307682-EE55-4CDC-B1A3-A65A856F70BE}">
      <dgm:prSet/>
      <dgm:spPr/>
      <dgm:t>
        <a:bodyPr/>
        <a:lstStyle/>
        <a:p>
          <a:endParaRPr lang="en-US"/>
        </a:p>
      </dgm:t>
    </dgm:pt>
    <dgm:pt modelId="{20A3275D-0FDD-403E-BCCF-489186BA435E}">
      <dgm:prSet custT="1"/>
      <dgm:spPr/>
      <dgm:t>
        <a:bodyPr/>
        <a:lstStyle/>
        <a:p>
          <a:pPr algn="l"/>
          <a:r>
            <a:rPr lang="en-US" altLang="en-US" sz="2000" smtClean="0"/>
            <a:t>Use it to access Resource Server.</a:t>
          </a:r>
          <a:endParaRPr lang="en-US" altLang="en-US" sz="2000" dirty="0"/>
        </a:p>
      </dgm:t>
    </dgm:pt>
    <dgm:pt modelId="{EC6B05C5-6A9B-44AF-A504-7390BA7399C9}" type="parTrans" cxnId="{25F59B53-A2A5-47F4-9D1F-A1677C44D5BF}">
      <dgm:prSet/>
      <dgm:spPr/>
      <dgm:t>
        <a:bodyPr/>
        <a:lstStyle/>
        <a:p>
          <a:endParaRPr lang="en-US"/>
        </a:p>
      </dgm:t>
    </dgm:pt>
    <dgm:pt modelId="{EAE832B4-29EA-4180-AE77-5778B1C8225E}" type="sibTrans" cxnId="{25F59B53-A2A5-47F4-9D1F-A1677C44D5BF}">
      <dgm:prSet/>
      <dgm:spPr/>
      <dgm:t>
        <a:bodyPr/>
        <a:lstStyle/>
        <a:p>
          <a:endParaRPr lang="en-US"/>
        </a:p>
      </dgm:t>
    </dgm:pt>
    <dgm:pt modelId="{C7B4E75B-F069-4181-88FB-68FA7A892D1F}" type="pres">
      <dgm:prSet presAssocID="{78836051-C8FC-4235-ADC8-6B2CCD1DBD85}" presName="linearFlow" presStyleCnt="0">
        <dgm:presLayoutVars>
          <dgm:dir/>
          <dgm:resizeHandles val="exact"/>
        </dgm:presLayoutVars>
      </dgm:prSet>
      <dgm:spPr/>
    </dgm:pt>
    <dgm:pt modelId="{3C36CF2C-DF7C-482B-8393-41BD5062722D}" type="pres">
      <dgm:prSet presAssocID="{D53AF46E-C602-48A7-AA15-5F2A39BA2D5E}" presName="composite" presStyleCnt="0"/>
      <dgm:spPr/>
    </dgm:pt>
    <dgm:pt modelId="{87F02ABE-2066-4684-8DF9-164019EA5EEE}" type="pres">
      <dgm:prSet presAssocID="{D53AF46E-C602-48A7-AA15-5F2A39BA2D5E}" presName="imgShp" presStyleLbl="fgImgPlace1" presStyleIdx="0" presStyleCnt="4"/>
      <dgm:spPr>
        <a:blipFill rotWithShape="1">
          <a:blip xmlns:r="http://schemas.openxmlformats.org/officeDocument/2006/relationships" r:embed="rId1">
            <a:extLst>
              <a:ext uri="{BEBA8EAE-BF5A-486C-A8C5-ECC9F3942E4B}">
                <a14:imgProps xmlns="" xmlns:a14="http://schemas.microsoft.com/office/drawing/2010/main">
                  <a14:imgLayer r:embed="rId2">
                    <a14:imgEffect>
                      <a14:saturation sat="66000"/>
                    </a14:imgEffect>
                  </a14:imgLayer>
                </a14:imgProps>
              </a:ext>
            </a:extLst>
          </a:blip>
          <a:stretch>
            <a:fillRect/>
          </a:stretch>
        </a:blipFill>
      </dgm:spPr>
    </dgm:pt>
    <dgm:pt modelId="{AF7C72C0-F5AE-42D1-921A-37C7254DED1B}" type="pres">
      <dgm:prSet presAssocID="{D53AF46E-C602-48A7-AA15-5F2A39BA2D5E}" presName="txShp" presStyleLbl="node1" presStyleIdx="0" presStyleCnt="4">
        <dgm:presLayoutVars>
          <dgm:bulletEnabled val="1"/>
        </dgm:presLayoutVars>
      </dgm:prSet>
      <dgm:spPr/>
      <dgm:t>
        <a:bodyPr/>
        <a:lstStyle/>
        <a:p>
          <a:endParaRPr lang="en-US"/>
        </a:p>
      </dgm:t>
    </dgm:pt>
    <dgm:pt modelId="{6969A7D3-D1BF-497D-B21D-E3EE62810A38}" type="pres">
      <dgm:prSet presAssocID="{DC82691E-245A-463B-A6F9-5E77633F5F67}" presName="spacing" presStyleCnt="0"/>
      <dgm:spPr/>
    </dgm:pt>
    <dgm:pt modelId="{95D94C69-7A67-41D7-9946-220404719652}" type="pres">
      <dgm:prSet presAssocID="{23E9BF50-1665-4660-A734-C4F86491EC4A}" presName="composite" presStyleCnt="0"/>
      <dgm:spPr/>
    </dgm:pt>
    <dgm:pt modelId="{8AD80B36-14E8-4C52-8C30-38FBFFBCAE07}" type="pres">
      <dgm:prSet presAssocID="{23E9BF50-1665-4660-A734-C4F86491EC4A}" presName="imgShp" presStyleLbl="fgImgPlace1" presStyleIdx="1" presStyleCnt="4"/>
      <dgm:spPr>
        <a:blipFill rotWithShape="1">
          <a:blip xmlns:r="http://schemas.openxmlformats.org/officeDocument/2006/relationships" r:embed="rId3">
            <a:extLst>
              <a:ext uri="{BEBA8EAE-BF5A-486C-A8C5-ECC9F3942E4B}">
                <a14:imgProps xmlns="" xmlns:a14="http://schemas.microsoft.com/office/drawing/2010/main">
                  <a14:imgLayer r:embed="rId4">
                    <a14:imgEffect>
                      <a14:saturation sat="66000"/>
                    </a14:imgEffect>
                  </a14:imgLayer>
                </a14:imgProps>
              </a:ext>
            </a:extLst>
          </a:blip>
          <a:stretch>
            <a:fillRect/>
          </a:stretch>
        </a:blipFill>
      </dgm:spPr>
    </dgm:pt>
    <dgm:pt modelId="{FC58C2EB-C8EE-4777-B692-2DA3E581F53E}" type="pres">
      <dgm:prSet presAssocID="{23E9BF50-1665-4660-A734-C4F86491EC4A}" presName="txShp" presStyleLbl="node1" presStyleIdx="1" presStyleCnt="4">
        <dgm:presLayoutVars>
          <dgm:bulletEnabled val="1"/>
        </dgm:presLayoutVars>
      </dgm:prSet>
      <dgm:spPr/>
      <dgm:t>
        <a:bodyPr/>
        <a:lstStyle/>
        <a:p>
          <a:endParaRPr lang="en-US"/>
        </a:p>
      </dgm:t>
    </dgm:pt>
    <dgm:pt modelId="{7AB7B1AA-FD1A-44AB-B48C-308D6A186249}" type="pres">
      <dgm:prSet presAssocID="{790072BA-E2C4-4875-81DE-A52E99316092}" presName="spacing" presStyleCnt="0"/>
      <dgm:spPr/>
    </dgm:pt>
    <dgm:pt modelId="{5277C2C9-4E06-4A47-9C6B-4B7EB8FE5FAF}" type="pres">
      <dgm:prSet presAssocID="{2458B59F-DCFB-4438-9EF7-9A646C755041}" presName="composite" presStyleCnt="0"/>
      <dgm:spPr/>
    </dgm:pt>
    <dgm:pt modelId="{00D81F64-4DF4-4D44-864E-52E59D6F9DC7}" type="pres">
      <dgm:prSet presAssocID="{2458B59F-DCFB-4438-9EF7-9A646C755041}" presName="imgShp" presStyleLbl="fgImgPlace1" presStyleIdx="2" presStyleCnt="4"/>
      <dgm:spPr>
        <a:blipFill rotWithShape="1">
          <a:blip xmlns:r="http://schemas.openxmlformats.org/officeDocument/2006/relationships" r:embed="rId5">
            <a:extLst>
              <a:ext uri="{BEBA8EAE-BF5A-486C-A8C5-ECC9F3942E4B}">
                <a14:imgProps xmlns="" xmlns:a14="http://schemas.microsoft.com/office/drawing/2010/main">
                  <a14:imgLayer r:embed="rId6">
                    <a14:imgEffect>
                      <a14:saturation sat="66000"/>
                    </a14:imgEffect>
                  </a14:imgLayer>
                </a14:imgProps>
              </a:ext>
            </a:extLst>
          </a:blip>
          <a:stretch>
            <a:fillRect/>
          </a:stretch>
        </a:blipFill>
      </dgm:spPr>
    </dgm:pt>
    <dgm:pt modelId="{5E455B95-77DA-4516-B910-D332A32E05F0}" type="pres">
      <dgm:prSet presAssocID="{2458B59F-DCFB-4438-9EF7-9A646C755041}" presName="txShp" presStyleLbl="node1" presStyleIdx="2" presStyleCnt="4">
        <dgm:presLayoutVars>
          <dgm:bulletEnabled val="1"/>
        </dgm:presLayoutVars>
      </dgm:prSet>
      <dgm:spPr/>
      <dgm:t>
        <a:bodyPr/>
        <a:lstStyle/>
        <a:p>
          <a:endParaRPr lang="en-US"/>
        </a:p>
      </dgm:t>
    </dgm:pt>
    <dgm:pt modelId="{88F1C7EE-C95C-4D57-98EA-E35155DECBA2}" type="pres">
      <dgm:prSet presAssocID="{53D01732-82BA-428B-9BE0-044A565A5155}" presName="spacing" presStyleCnt="0"/>
      <dgm:spPr/>
    </dgm:pt>
    <dgm:pt modelId="{59C8AE79-5F72-4AEF-8D65-C0D9EBF17C83}" type="pres">
      <dgm:prSet presAssocID="{20A3275D-0FDD-403E-BCCF-489186BA435E}" presName="composite" presStyleCnt="0"/>
      <dgm:spPr/>
    </dgm:pt>
    <dgm:pt modelId="{7C190F5A-43AB-4B55-9DC6-9C83991B4900}" type="pres">
      <dgm:prSet presAssocID="{20A3275D-0FDD-403E-BCCF-489186BA435E}" presName="imgShp" presStyleLbl="fgImgPlace1" presStyleIdx="3" presStyleCnt="4"/>
      <dgm:spPr>
        <a:blipFill rotWithShape="1">
          <a:blip xmlns:r="http://schemas.openxmlformats.org/officeDocument/2006/relationships" r:embed="rId7">
            <a:extLst>
              <a:ext uri="{BEBA8EAE-BF5A-486C-A8C5-ECC9F3942E4B}">
                <a14:imgProps xmlns="" xmlns:a14="http://schemas.microsoft.com/office/drawing/2010/main">
                  <a14:imgLayer r:embed="rId8">
                    <a14:imgEffect>
                      <a14:saturation sat="66000"/>
                    </a14:imgEffect>
                  </a14:imgLayer>
                </a14:imgProps>
              </a:ext>
            </a:extLst>
          </a:blip>
          <a:stretch>
            <a:fillRect/>
          </a:stretch>
        </a:blipFill>
      </dgm:spPr>
    </dgm:pt>
    <dgm:pt modelId="{51C1F3EC-C055-4087-8EAF-87EFE8D0143E}" type="pres">
      <dgm:prSet presAssocID="{20A3275D-0FDD-403E-BCCF-489186BA435E}" presName="txShp" presStyleLbl="node1" presStyleIdx="3" presStyleCnt="4">
        <dgm:presLayoutVars>
          <dgm:bulletEnabled val="1"/>
        </dgm:presLayoutVars>
      </dgm:prSet>
      <dgm:spPr/>
      <dgm:t>
        <a:bodyPr/>
        <a:lstStyle/>
        <a:p>
          <a:endParaRPr lang="en-US"/>
        </a:p>
      </dgm:t>
    </dgm:pt>
  </dgm:ptLst>
  <dgm:cxnLst>
    <dgm:cxn modelId="{F7D695E4-7C0F-4334-9662-703C0CE3D360}" type="presOf" srcId="{23E9BF50-1665-4660-A734-C4F86491EC4A}" destId="{FC58C2EB-C8EE-4777-B692-2DA3E581F53E}" srcOrd="0" destOrd="0" presId="urn:microsoft.com/office/officeart/2005/8/layout/vList3#1"/>
    <dgm:cxn modelId="{2C971F4B-8D51-4E7A-B719-217D385D93F6}" type="presOf" srcId="{2458B59F-DCFB-4438-9EF7-9A646C755041}" destId="{5E455B95-77DA-4516-B910-D332A32E05F0}" srcOrd="0" destOrd="0" presId="urn:microsoft.com/office/officeart/2005/8/layout/vList3#1"/>
    <dgm:cxn modelId="{25F59B53-A2A5-47F4-9D1F-A1677C44D5BF}" srcId="{78836051-C8FC-4235-ADC8-6B2CCD1DBD85}" destId="{20A3275D-0FDD-403E-BCCF-489186BA435E}" srcOrd="3" destOrd="0" parTransId="{EC6B05C5-6A9B-44AF-A504-7390BA7399C9}" sibTransId="{EAE832B4-29EA-4180-AE77-5778B1C8225E}"/>
    <dgm:cxn modelId="{709846D4-77A9-4967-BC24-07C1C315D28A}" srcId="{78836051-C8FC-4235-ADC8-6B2CCD1DBD85}" destId="{23E9BF50-1665-4660-A734-C4F86491EC4A}" srcOrd="1" destOrd="0" parTransId="{204296CB-A6FB-44D4-934D-98277EED3813}" sibTransId="{790072BA-E2C4-4875-81DE-A52E99316092}"/>
    <dgm:cxn modelId="{897F7C6D-B841-432E-9D88-9CBA44C41ABE}" type="presOf" srcId="{20A3275D-0FDD-403E-BCCF-489186BA435E}" destId="{51C1F3EC-C055-4087-8EAF-87EFE8D0143E}" srcOrd="0" destOrd="0" presId="urn:microsoft.com/office/officeart/2005/8/layout/vList3#1"/>
    <dgm:cxn modelId="{AA46425B-822F-4CB4-B0E0-25A4783E2BF4}" type="presOf" srcId="{78836051-C8FC-4235-ADC8-6B2CCD1DBD85}" destId="{C7B4E75B-F069-4181-88FB-68FA7A892D1F}" srcOrd="0" destOrd="0" presId="urn:microsoft.com/office/officeart/2005/8/layout/vList3#1"/>
    <dgm:cxn modelId="{89AEC099-DDE7-43CB-BE70-348DA261516D}" type="presOf" srcId="{D53AF46E-C602-48A7-AA15-5F2A39BA2D5E}" destId="{AF7C72C0-F5AE-42D1-921A-37C7254DED1B}" srcOrd="0" destOrd="0" presId="urn:microsoft.com/office/officeart/2005/8/layout/vList3#1"/>
    <dgm:cxn modelId="{9EB1F1C3-26FB-4CE4-A8DD-78AF17142B4B}" srcId="{78836051-C8FC-4235-ADC8-6B2CCD1DBD85}" destId="{D53AF46E-C602-48A7-AA15-5F2A39BA2D5E}" srcOrd="0" destOrd="0" parTransId="{3E13DE12-C1D2-4703-8F96-F5D40FA1B93D}" sibTransId="{DC82691E-245A-463B-A6F9-5E77633F5F67}"/>
    <dgm:cxn modelId="{FD307682-EE55-4CDC-B1A3-A65A856F70BE}" srcId="{78836051-C8FC-4235-ADC8-6B2CCD1DBD85}" destId="{2458B59F-DCFB-4438-9EF7-9A646C755041}" srcOrd="2" destOrd="0" parTransId="{BCA9F61C-86ED-485C-87A2-E7C988F6A8C3}" sibTransId="{53D01732-82BA-428B-9BE0-044A565A5155}"/>
    <dgm:cxn modelId="{C18536C3-2B4B-4A05-AD8A-46593CB3A072}" type="presParOf" srcId="{C7B4E75B-F069-4181-88FB-68FA7A892D1F}" destId="{3C36CF2C-DF7C-482B-8393-41BD5062722D}" srcOrd="0" destOrd="0" presId="urn:microsoft.com/office/officeart/2005/8/layout/vList3#1"/>
    <dgm:cxn modelId="{4CF2C01C-15A2-47C3-ADCE-1D80C3C9DB7F}" type="presParOf" srcId="{3C36CF2C-DF7C-482B-8393-41BD5062722D}" destId="{87F02ABE-2066-4684-8DF9-164019EA5EEE}" srcOrd="0" destOrd="0" presId="urn:microsoft.com/office/officeart/2005/8/layout/vList3#1"/>
    <dgm:cxn modelId="{3361DBEC-9D39-41E6-874E-307765645591}" type="presParOf" srcId="{3C36CF2C-DF7C-482B-8393-41BD5062722D}" destId="{AF7C72C0-F5AE-42D1-921A-37C7254DED1B}" srcOrd="1" destOrd="0" presId="urn:microsoft.com/office/officeart/2005/8/layout/vList3#1"/>
    <dgm:cxn modelId="{C5E60A6A-7282-4B12-9B9B-1C16D81174BD}" type="presParOf" srcId="{C7B4E75B-F069-4181-88FB-68FA7A892D1F}" destId="{6969A7D3-D1BF-497D-B21D-E3EE62810A38}" srcOrd="1" destOrd="0" presId="urn:microsoft.com/office/officeart/2005/8/layout/vList3#1"/>
    <dgm:cxn modelId="{A36D8E1B-FAF0-431C-BB2C-5D548F0CEE0A}" type="presParOf" srcId="{C7B4E75B-F069-4181-88FB-68FA7A892D1F}" destId="{95D94C69-7A67-41D7-9946-220404719652}" srcOrd="2" destOrd="0" presId="urn:microsoft.com/office/officeart/2005/8/layout/vList3#1"/>
    <dgm:cxn modelId="{BEEAD7E6-B386-42D1-8048-B8D29E42E6B5}" type="presParOf" srcId="{95D94C69-7A67-41D7-9946-220404719652}" destId="{8AD80B36-14E8-4C52-8C30-38FBFFBCAE07}" srcOrd="0" destOrd="0" presId="urn:microsoft.com/office/officeart/2005/8/layout/vList3#1"/>
    <dgm:cxn modelId="{0D813B4D-6F3B-4187-9211-BCF7B27037B2}" type="presParOf" srcId="{95D94C69-7A67-41D7-9946-220404719652}" destId="{FC58C2EB-C8EE-4777-B692-2DA3E581F53E}" srcOrd="1" destOrd="0" presId="urn:microsoft.com/office/officeart/2005/8/layout/vList3#1"/>
    <dgm:cxn modelId="{C0F22A55-2A05-4B66-871C-C7EED1E46271}" type="presParOf" srcId="{C7B4E75B-F069-4181-88FB-68FA7A892D1F}" destId="{7AB7B1AA-FD1A-44AB-B48C-308D6A186249}" srcOrd="3" destOrd="0" presId="urn:microsoft.com/office/officeart/2005/8/layout/vList3#1"/>
    <dgm:cxn modelId="{640F902E-6CB3-4EFB-9073-438E9FE1A160}" type="presParOf" srcId="{C7B4E75B-F069-4181-88FB-68FA7A892D1F}" destId="{5277C2C9-4E06-4A47-9C6B-4B7EB8FE5FAF}" srcOrd="4" destOrd="0" presId="urn:microsoft.com/office/officeart/2005/8/layout/vList3#1"/>
    <dgm:cxn modelId="{5420D934-32E6-4668-AA2B-94349842647C}" type="presParOf" srcId="{5277C2C9-4E06-4A47-9C6B-4B7EB8FE5FAF}" destId="{00D81F64-4DF4-4D44-864E-52E59D6F9DC7}" srcOrd="0" destOrd="0" presId="urn:microsoft.com/office/officeart/2005/8/layout/vList3#1"/>
    <dgm:cxn modelId="{29998F48-66C9-4780-8DF0-E1CDB316960C}" type="presParOf" srcId="{5277C2C9-4E06-4A47-9C6B-4B7EB8FE5FAF}" destId="{5E455B95-77DA-4516-B910-D332A32E05F0}" srcOrd="1" destOrd="0" presId="urn:microsoft.com/office/officeart/2005/8/layout/vList3#1"/>
    <dgm:cxn modelId="{7CE934CB-BC0D-487D-840D-426A2D77FF8B}" type="presParOf" srcId="{C7B4E75B-F069-4181-88FB-68FA7A892D1F}" destId="{88F1C7EE-C95C-4D57-98EA-E35155DECBA2}" srcOrd="5" destOrd="0" presId="urn:microsoft.com/office/officeart/2005/8/layout/vList3#1"/>
    <dgm:cxn modelId="{25A2D58D-69C6-472F-80C8-5F80324B03AE}" type="presParOf" srcId="{C7B4E75B-F069-4181-88FB-68FA7A892D1F}" destId="{59C8AE79-5F72-4AEF-8D65-C0D9EBF17C83}" srcOrd="6" destOrd="0" presId="urn:microsoft.com/office/officeart/2005/8/layout/vList3#1"/>
    <dgm:cxn modelId="{CED8E45B-3ACE-4E49-8D4F-7F1EA7116438}" type="presParOf" srcId="{59C8AE79-5F72-4AEF-8D65-C0D9EBF17C83}" destId="{7C190F5A-43AB-4B55-9DC6-9C83991B4900}" srcOrd="0" destOrd="0" presId="urn:microsoft.com/office/officeart/2005/8/layout/vList3#1"/>
    <dgm:cxn modelId="{48621ADE-98A1-480D-8153-8ABA7949677A}" type="presParOf" srcId="{59C8AE79-5F72-4AEF-8D65-C0D9EBF17C83}" destId="{51C1F3EC-C055-4087-8EAF-87EFE8D0143E}" srcOrd="1" destOrd="0" presId="urn:microsoft.com/office/officeart/2005/8/layout/vList3#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836051-C8FC-4235-ADC8-6B2CCD1DBD85}" type="doc">
      <dgm:prSet loTypeId="urn:microsoft.com/office/officeart/2005/8/layout/vList3#2" loCatId="list" qsTypeId="urn:microsoft.com/office/officeart/2005/8/quickstyle/simple1" qsCatId="simple" csTypeId="urn:microsoft.com/office/officeart/2005/8/colors/accent5_2" csCatId="accent5" phldr="1"/>
      <dgm:spPr/>
    </dgm:pt>
    <dgm:pt modelId="{D53AF46E-C602-48A7-AA15-5F2A39BA2D5E}">
      <dgm:prSet phldrT="[Text]" custT="1"/>
      <dgm:spPr/>
      <dgm:t>
        <a:bodyPr/>
        <a:lstStyle/>
        <a:p>
          <a:pPr algn="l"/>
          <a:r>
            <a:rPr lang="en-US" altLang="en-US" sz="2000" dirty="0" smtClean="0"/>
            <a:t>Extract token from request and decode it.</a:t>
          </a:r>
          <a:endParaRPr lang="en-US" sz="2000" dirty="0"/>
        </a:p>
      </dgm:t>
    </dgm:pt>
    <dgm:pt modelId="{3E13DE12-C1D2-4703-8F96-F5D40FA1B93D}" type="parTrans" cxnId="{9EB1F1C3-26FB-4CE4-A8DD-78AF17142B4B}">
      <dgm:prSet/>
      <dgm:spPr/>
      <dgm:t>
        <a:bodyPr/>
        <a:lstStyle/>
        <a:p>
          <a:endParaRPr lang="en-US"/>
        </a:p>
      </dgm:t>
    </dgm:pt>
    <dgm:pt modelId="{DC82691E-245A-463B-A6F9-5E77633F5F67}" type="sibTrans" cxnId="{9EB1F1C3-26FB-4CE4-A8DD-78AF17142B4B}">
      <dgm:prSet/>
      <dgm:spPr/>
      <dgm:t>
        <a:bodyPr/>
        <a:lstStyle/>
        <a:p>
          <a:endParaRPr lang="en-US"/>
        </a:p>
      </dgm:t>
    </dgm:pt>
    <dgm:pt modelId="{23E9BF50-1665-4660-A734-C4F86491EC4A}">
      <dgm:prSet phldrT="[Text]" custT="1"/>
      <dgm:spPr/>
      <dgm:t>
        <a:bodyPr/>
        <a:lstStyle/>
        <a:p>
          <a:pPr algn="l"/>
          <a:r>
            <a:rPr lang="en-US" altLang="en-US" sz="2000" dirty="0" smtClean="0"/>
            <a:t>. Make access control decision </a:t>
          </a:r>
        </a:p>
        <a:p>
          <a:pPr algn="l"/>
          <a:r>
            <a:rPr lang="en-US" altLang="en-US" sz="2000" dirty="0" smtClean="0"/>
            <a:t>◦ </a:t>
          </a:r>
          <a:r>
            <a:rPr lang="en-US" altLang="en-US" sz="1800" dirty="0" smtClean="0"/>
            <a:t>Scope </a:t>
          </a:r>
        </a:p>
        <a:p>
          <a:pPr algn="l"/>
          <a:r>
            <a:rPr lang="en-US" altLang="en-US" sz="1800" dirty="0" smtClean="0"/>
            <a:t>◦ Audience </a:t>
          </a:r>
        </a:p>
        <a:p>
          <a:pPr algn="l"/>
          <a:r>
            <a:rPr lang="en-US" altLang="en-US" sz="1800" dirty="0" smtClean="0"/>
            <a:t>◦ User account information (id, roles etc.) </a:t>
          </a:r>
        </a:p>
        <a:p>
          <a:pPr algn="l"/>
          <a:r>
            <a:rPr lang="en-US" altLang="en-US" sz="1800" dirty="0" smtClean="0"/>
            <a:t>◦ Client information (id, roles etc.) </a:t>
          </a:r>
          <a:endParaRPr lang="en-US" sz="1800" dirty="0"/>
        </a:p>
      </dgm:t>
    </dgm:pt>
    <dgm:pt modelId="{204296CB-A6FB-44D4-934D-98277EED3813}" type="parTrans" cxnId="{709846D4-77A9-4967-BC24-07C1C315D28A}">
      <dgm:prSet/>
      <dgm:spPr/>
      <dgm:t>
        <a:bodyPr/>
        <a:lstStyle/>
        <a:p>
          <a:endParaRPr lang="en-US"/>
        </a:p>
      </dgm:t>
    </dgm:pt>
    <dgm:pt modelId="{790072BA-E2C4-4875-81DE-A52E99316092}" type="sibTrans" cxnId="{709846D4-77A9-4967-BC24-07C1C315D28A}">
      <dgm:prSet/>
      <dgm:spPr/>
      <dgm:t>
        <a:bodyPr/>
        <a:lstStyle/>
        <a:p>
          <a:endParaRPr lang="en-US"/>
        </a:p>
      </dgm:t>
    </dgm:pt>
    <dgm:pt modelId="{2458B59F-DCFB-4438-9EF7-9A646C755041}">
      <dgm:prSet phldrT="[Text]" custT="1"/>
      <dgm:spPr/>
      <dgm:t>
        <a:bodyPr/>
        <a:lstStyle/>
        <a:p>
          <a:pPr algn="l"/>
          <a:r>
            <a:rPr lang="en-US" altLang="en-US" sz="2000" dirty="0" smtClean="0"/>
            <a:t>Send 403 (FORBIDDEN) if token not sufficient </a:t>
          </a:r>
          <a:endParaRPr lang="en-US" sz="2000" dirty="0"/>
        </a:p>
      </dgm:t>
    </dgm:pt>
    <dgm:pt modelId="{BCA9F61C-86ED-485C-87A2-E7C988F6A8C3}" type="parTrans" cxnId="{FD307682-EE55-4CDC-B1A3-A65A856F70BE}">
      <dgm:prSet/>
      <dgm:spPr/>
      <dgm:t>
        <a:bodyPr/>
        <a:lstStyle/>
        <a:p>
          <a:endParaRPr lang="en-US"/>
        </a:p>
      </dgm:t>
    </dgm:pt>
    <dgm:pt modelId="{53D01732-82BA-428B-9BE0-044A565A5155}" type="sibTrans" cxnId="{FD307682-EE55-4CDC-B1A3-A65A856F70BE}">
      <dgm:prSet/>
      <dgm:spPr/>
      <dgm:t>
        <a:bodyPr/>
        <a:lstStyle/>
        <a:p>
          <a:endParaRPr lang="en-US"/>
        </a:p>
      </dgm:t>
    </dgm:pt>
    <dgm:pt modelId="{C7B4E75B-F069-4181-88FB-68FA7A892D1F}" type="pres">
      <dgm:prSet presAssocID="{78836051-C8FC-4235-ADC8-6B2CCD1DBD85}" presName="linearFlow" presStyleCnt="0">
        <dgm:presLayoutVars>
          <dgm:dir/>
          <dgm:resizeHandles val="exact"/>
        </dgm:presLayoutVars>
      </dgm:prSet>
      <dgm:spPr/>
    </dgm:pt>
    <dgm:pt modelId="{3C36CF2C-DF7C-482B-8393-41BD5062722D}" type="pres">
      <dgm:prSet presAssocID="{D53AF46E-C602-48A7-AA15-5F2A39BA2D5E}" presName="composite" presStyleCnt="0"/>
      <dgm:spPr/>
    </dgm:pt>
    <dgm:pt modelId="{87F02ABE-2066-4684-8DF9-164019EA5EEE}" type="pres">
      <dgm:prSet presAssocID="{D53AF46E-C602-48A7-AA15-5F2A39BA2D5E}" presName="imgShp" presStyleLbl="fgImgPlace1" presStyleIdx="0" presStyleCnt="3"/>
      <dgm:spPr>
        <a:blipFill rotWithShape="1">
          <a:blip xmlns:r="http://schemas.openxmlformats.org/officeDocument/2006/relationships" r:embed="rId1">
            <a:extLst>
              <a:ext uri="{BEBA8EAE-BF5A-486C-A8C5-ECC9F3942E4B}">
                <a14:imgProps xmlns="" xmlns:a14="http://schemas.microsoft.com/office/drawing/2010/main">
                  <a14:imgLayer r:embed="rId2">
                    <a14:imgEffect>
                      <a14:saturation sat="66000"/>
                    </a14:imgEffect>
                  </a14:imgLayer>
                </a14:imgProps>
              </a:ext>
            </a:extLst>
          </a:blip>
          <a:stretch>
            <a:fillRect/>
          </a:stretch>
        </a:blipFill>
      </dgm:spPr>
    </dgm:pt>
    <dgm:pt modelId="{AF7C72C0-F5AE-42D1-921A-37C7254DED1B}" type="pres">
      <dgm:prSet presAssocID="{D53AF46E-C602-48A7-AA15-5F2A39BA2D5E}" presName="txShp" presStyleLbl="node1" presStyleIdx="0" presStyleCnt="3">
        <dgm:presLayoutVars>
          <dgm:bulletEnabled val="1"/>
        </dgm:presLayoutVars>
      </dgm:prSet>
      <dgm:spPr/>
      <dgm:t>
        <a:bodyPr/>
        <a:lstStyle/>
        <a:p>
          <a:endParaRPr lang="en-US"/>
        </a:p>
      </dgm:t>
    </dgm:pt>
    <dgm:pt modelId="{6969A7D3-D1BF-497D-B21D-E3EE62810A38}" type="pres">
      <dgm:prSet presAssocID="{DC82691E-245A-463B-A6F9-5E77633F5F67}" presName="spacing" presStyleCnt="0"/>
      <dgm:spPr/>
    </dgm:pt>
    <dgm:pt modelId="{95D94C69-7A67-41D7-9946-220404719652}" type="pres">
      <dgm:prSet presAssocID="{23E9BF50-1665-4660-A734-C4F86491EC4A}" presName="composite" presStyleCnt="0"/>
      <dgm:spPr/>
    </dgm:pt>
    <dgm:pt modelId="{8AD80B36-14E8-4C52-8C30-38FBFFBCAE07}" type="pres">
      <dgm:prSet presAssocID="{23E9BF50-1665-4660-A734-C4F86491EC4A}" presName="imgShp" presStyleLbl="fgImgPlace1" presStyleIdx="1" presStyleCnt="3"/>
      <dgm:spPr>
        <a:blipFill rotWithShape="1">
          <a:blip xmlns:r="http://schemas.openxmlformats.org/officeDocument/2006/relationships" r:embed="rId3">
            <a:extLst>
              <a:ext uri="{BEBA8EAE-BF5A-486C-A8C5-ECC9F3942E4B}">
                <a14:imgProps xmlns="" xmlns:a14="http://schemas.microsoft.com/office/drawing/2010/main">
                  <a14:imgLayer r:embed="rId4">
                    <a14:imgEffect>
                      <a14:saturation sat="66000"/>
                    </a14:imgEffect>
                  </a14:imgLayer>
                </a14:imgProps>
              </a:ext>
            </a:extLst>
          </a:blip>
          <a:stretch>
            <a:fillRect/>
          </a:stretch>
        </a:blipFill>
      </dgm:spPr>
    </dgm:pt>
    <dgm:pt modelId="{FC58C2EB-C8EE-4777-B692-2DA3E581F53E}" type="pres">
      <dgm:prSet presAssocID="{23E9BF50-1665-4660-A734-C4F86491EC4A}" presName="txShp" presStyleLbl="node1" presStyleIdx="1" presStyleCnt="3" custScaleY="341850">
        <dgm:presLayoutVars>
          <dgm:bulletEnabled val="1"/>
        </dgm:presLayoutVars>
      </dgm:prSet>
      <dgm:spPr/>
      <dgm:t>
        <a:bodyPr/>
        <a:lstStyle/>
        <a:p>
          <a:endParaRPr lang="en-US"/>
        </a:p>
      </dgm:t>
    </dgm:pt>
    <dgm:pt modelId="{7AB7B1AA-FD1A-44AB-B48C-308D6A186249}" type="pres">
      <dgm:prSet presAssocID="{790072BA-E2C4-4875-81DE-A52E99316092}" presName="spacing" presStyleCnt="0"/>
      <dgm:spPr/>
    </dgm:pt>
    <dgm:pt modelId="{5277C2C9-4E06-4A47-9C6B-4B7EB8FE5FAF}" type="pres">
      <dgm:prSet presAssocID="{2458B59F-DCFB-4438-9EF7-9A646C755041}" presName="composite" presStyleCnt="0"/>
      <dgm:spPr/>
    </dgm:pt>
    <dgm:pt modelId="{00D81F64-4DF4-4D44-864E-52E59D6F9DC7}" type="pres">
      <dgm:prSet presAssocID="{2458B59F-DCFB-4438-9EF7-9A646C755041}" presName="imgShp" presStyleLbl="fgImgPlace1" presStyleIdx="2" presStyleCnt="3"/>
      <dgm:spPr>
        <a:blipFill rotWithShape="1">
          <a:blip xmlns:r="http://schemas.openxmlformats.org/officeDocument/2006/relationships" r:embed="rId5">
            <a:extLst>
              <a:ext uri="{BEBA8EAE-BF5A-486C-A8C5-ECC9F3942E4B}">
                <a14:imgProps xmlns="" xmlns:a14="http://schemas.microsoft.com/office/drawing/2010/main">
                  <a14:imgLayer r:embed="rId6">
                    <a14:imgEffect>
                      <a14:saturation sat="66000"/>
                    </a14:imgEffect>
                  </a14:imgLayer>
                </a14:imgProps>
              </a:ext>
            </a:extLst>
          </a:blip>
          <a:stretch>
            <a:fillRect/>
          </a:stretch>
        </a:blipFill>
      </dgm:spPr>
    </dgm:pt>
    <dgm:pt modelId="{5E455B95-77DA-4516-B910-D332A32E05F0}" type="pres">
      <dgm:prSet presAssocID="{2458B59F-DCFB-4438-9EF7-9A646C755041}" presName="txShp" presStyleLbl="node1" presStyleIdx="2" presStyleCnt="3" custScaleY="122838">
        <dgm:presLayoutVars>
          <dgm:bulletEnabled val="1"/>
        </dgm:presLayoutVars>
      </dgm:prSet>
      <dgm:spPr/>
      <dgm:t>
        <a:bodyPr/>
        <a:lstStyle/>
        <a:p>
          <a:endParaRPr lang="en-US"/>
        </a:p>
      </dgm:t>
    </dgm:pt>
  </dgm:ptLst>
  <dgm:cxnLst>
    <dgm:cxn modelId="{A31CE376-EDED-4F87-81E3-ED12EA596205}" type="presOf" srcId="{78836051-C8FC-4235-ADC8-6B2CCD1DBD85}" destId="{C7B4E75B-F069-4181-88FB-68FA7A892D1F}" srcOrd="0" destOrd="0" presId="urn:microsoft.com/office/officeart/2005/8/layout/vList3#2"/>
    <dgm:cxn modelId="{709846D4-77A9-4967-BC24-07C1C315D28A}" srcId="{78836051-C8FC-4235-ADC8-6B2CCD1DBD85}" destId="{23E9BF50-1665-4660-A734-C4F86491EC4A}" srcOrd="1" destOrd="0" parTransId="{204296CB-A6FB-44D4-934D-98277EED3813}" sibTransId="{790072BA-E2C4-4875-81DE-A52E99316092}"/>
    <dgm:cxn modelId="{80434644-0477-4CD0-8241-F1E907DB50DF}" type="presOf" srcId="{23E9BF50-1665-4660-A734-C4F86491EC4A}" destId="{FC58C2EB-C8EE-4777-B692-2DA3E581F53E}" srcOrd="0" destOrd="0" presId="urn:microsoft.com/office/officeart/2005/8/layout/vList3#2"/>
    <dgm:cxn modelId="{9EB1F1C3-26FB-4CE4-A8DD-78AF17142B4B}" srcId="{78836051-C8FC-4235-ADC8-6B2CCD1DBD85}" destId="{D53AF46E-C602-48A7-AA15-5F2A39BA2D5E}" srcOrd="0" destOrd="0" parTransId="{3E13DE12-C1D2-4703-8F96-F5D40FA1B93D}" sibTransId="{DC82691E-245A-463B-A6F9-5E77633F5F67}"/>
    <dgm:cxn modelId="{FD307682-EE55-4CDC-B1A3-A65A856F70BE}" srcId="{78836051-C8FC-4235-ADC8-6B2CCD1DBD85}" destId="{2458B59F-DCFB-4438-9EF7-9A646C755041}" srcOrd="2" destOrd="0" parTransId="{BCA9F61C-86ED-485C-87A2-E7C988F6A8C3}" sibTransId="{53D01732-82BA-428B-9BE0-044A565A5155}"/>
    <dgm:cxn modelId="{E2F10650-05B3-4501-89C9-53D2CD56AEB7}" type="presOf" srcId="{2458B59F-DCFB-4438-9EF7-9A646C755041}" destId="{5E455B95-77DA-4516-B910-D332A32E05F0}" srcOrd="0" destOrd="0" presId="urn:microsoft.com/office/officeart/2005/8/layout/vList3#2"/>
    <dgm:cxn modelId="{790E8B06-47C3-4387-B0A0-5BFB26002D06}" type="presOf" srcId="{D53AF46E-C602-48A7-AA15-5F2A39BA2D5E}" destId="{AF7C72C0-F5AE-42D1-921A-37C7254DED1B}" srcOrd="0" destOrd="0" presId="urn:microsoft.com/office/officeart/2005/8/layout/vList3#2"/>
    <dgm:cxn modelId="{A2F09F78-A735-47E4-A9D5-6DE71A2457DB}" type="presParOf" srcId="{C7B4E75B-F069-4181-88FB-68FA7A892D1F}" destId="{3C36CF2C-DF7C-482B-8393-41BD5062722D}" srcOrd="0" destOrd="0" presId="urn:microsoft.com/office/officeart/2005/8/layout/vList3#2"/>
    <dgm:cxn modelId="{6C61D48D-BB35-47B6-8FE6-7166CD024912}" type="presParOf" srcId="{3C36CF2C-DF7C-482B-8393-41BD5062722D}" destId="{87F02ABE-2066-4684-8DF9-164019EA5EEE}" srcOrd="0" destOrd="0" presId="urn:microsoft.com/office/officeart/2005/8/layout/vList3#2"/>
    <dgm:cxn modelId="{F6F07CB1-68B2-4844-949A-370E1452005C}" type="presParOf" srcId="{3C36CF2C-DF7C-482B-8393-41BD5062722D}" destId="{AF7C72C0-F5AE-42D1-921A-37C7254DED1B}" srcOrd="1" destOrd="0" presId="urn:microsoft.com/office/officeart/2005/8/layout/vList3#2"/>
    <dgm:cxn modelId="{84B18248-F7C4-4BC3-8FDD-ED31E07A3E89}" type="presParOf" srcId="{C7B4E75B-F069-4181-88FB-68FA7A892D1F}" destId="{6969A7D3-D1BF-497D-B21D-E3EE62810A38}" srcOrd="1" destOrd="0" presId="urn:microsoft.com/office/officeart/2005/8/layout/vList3#2"/>
    <dgm:cxn modelId="{3B0D3340-41D7-448B-AB97-EB1E4B0A064B}" type="presParOf" srcId="{C7B4E75B-F069-4181-88FB-68FA7A892D1F}" destId="{95D94C69-7A67-41D7-9946-220404719652}" srcOrd="2" destOrd="0" presId="urn:microsoft.com/office/officeart/2005/8/layout/vList3#2"/>
    <dgm:cxn modelId="{DB606E62-262B-498A-8CFA-2AE566BF8705}" type="presParOf" srcId="{95D94C69-7A67-41D7-9946-220404719652}" destId="{8AD80B36-14E8-4C52-8C30-38FBFFBCAE07}" srcOrd="0" destOrd="0" presId="urn:microsoft.com/office/officeart/2005/8/layout/vList3#2"/>
    <dgm:cxn modelId="{6F2AACCE-6056-4FFF-9358-A284D82CBB85}" type="presParOf" srcId="{95D94C69-7A67-41D7-9946-220404719652}" destId="{FC58C2EB-C8EE-4777-B692-2DA3E581F53E}" srcOrd="1" destOrd="0" presId="urn:microsoft.com/office/officeart/2005/8/layout/vList3#2"/>
    <dgm:cxn modelId="{D2CBF804-D722-44A7-A507-A9BFAA872D6D}" type="presParOf" srcId="{C7B4E75B-F069-4181-88FB-68FA7A892D1F}" destId="{7AB7B1AA-FD1A-44AB-B48C-308D6A186249}" srcOrd="3" destOrd="0" presId="urn:microsoft.com/office/officeart/2005/8/layout/vList3#2"/>
    <dgm:cxn modelId="{54D5A839-10CF-4F0C-975C-7BF2CF4BF5FD}" type="presParOf" srcId="{C7B4E75B-F069-4181-88FB-68FA7A892D1F}" destId="{5277C2C9-4E06-4A47-9C6B-4B7EB8FE5FAF}" srcOrd="4" destOrd="0" presId="urn:microsoft.com/office/officeart/2005/8/layout/vList3#2"/>
    <dgm:cxn modelId="{F38BF490-6C74-4990-BBDA-7E01A583BD2D}" type="presParOf" srcId="{5277C2C9-4E06-4A47-9C6B-4B7EB8FE5FAF}" destId="{00D81F64-4DF4-4D44-864E-52E59D6F9DC7}" srcOrd="0" destOrd="0" presId="urn:microsoft.com/office/officeart/2005/8/layout/vList3#2"/>
    <dgm:cxn modelId="{929BE272-BD35-484C-846F-26257D4F07F6}" type="presParOf" srcId="{5277C2C9-4E06-4A47-9C6B-4B7EB8FE5FAF}" destId="{5E455B95-77DA-4516-B910-D332A32E05F0}" srcOrd="1" destOrd="0" presId="urn:microsoft.com/office/officeart/2005/8/layout/vList3#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836051-C8FC-4235-ADC8-6B2CCD1DBD85}" type="doc">
      <dgm:prSet loTypeId="urn:microsoft.com/office/officeart/2005/8/layout/vList3#3" loCatId="list" qsTypeId="urn:microsoft.com/office/officeart/2005/8/quickstyle/simple1" qsCatId="simple" csTypeId="urn:microsoft.com/office/officeart/2005/8/colors/accent5_2" csCatId="accent5" phldr="1"/>
      <dgm:spPr/>
    </dgm:pt>
    <dgm:pt modelId="{D53AF46E-C602-48A7-AA15-5F2A39BA2D5E}">
      <dgm:prSet phldrT="[Text]" custT="1"/>
      <dgm:spPr/>
      <dgm:t>
        <a:bodyPr/>
        <a:lstStyle/>
        <a:p>
          <a:pPr algn="l"/>
          <a:r>
            <a:rPr lang="en-US" altLang="en-US" sz="2000" dirty="0" smtClean="0"/>
            <a:t>Compute token content and grant tokens </a:t>
          </a:r>
          <a:endParaRPr lang="en-US" sz="2000" dirty="0"/>
        </a:p>
      </dgm:t>
    </dgm:pt>
    <dgm:pt modelId="{3E13DE12-C1D2-4703-8F96-F5D40FA1B93D}" type="parTrans" cxnId="{9EB1F1C3-26FB-4CE4-A8DD-78AF17142B4B}">
      <dgm:prSet/>
      <dgm:spPr/>
      <dgm:t>
        <a:bodyPr/>
        <a:lstStyle/>
        <a:p>
          <a:endParaRPr lang="en-US"/>
        </a:p>
      </dgm:t>
    </dgm:pt>
    <dgm:pt modelId="{DC82691E-245A-463B-A6F9-5E77633F5F67}" type="sibTrans" cxnId="{9EB1F1C3-26FB-4CE4-A8DD-78AF17142B4B}">
      <dgm:prSet/>
      <dgm:spPr/>
      <dgm:t>
        <a:bodyPr/>
        <a:lstStyle/>
        <a:p>
          <a:endParaRPr lang="en-US"/>
        </a:p>
      </dgm:t>
    </dgm:pt>
    <dgm:pt modelId="{23E9BF50-1665-4660-A734-C4F86491EC4A}">
      <dgm:prSet phldrT="[Text]" custT="1"/>
      <dgm:spPr/>
      <dgm:t>
        <a:bodyPr/>
        <a:lstStyle/>
        <a:p>
          <a:pPr algn="l"/>
          <a:r>
            <a:rPr lang="en-US" altLang="en-US" sz="2000" dirty="0" smtClean="0"/>
            <a:t>Interface for users to confirm that they authorize the Client to act on their behalf </a:t>
          </a:r>
          <a:endParaRPr lang="en-US" sz="2000" dirty="0"/>
        </a:p>
      </dgm:t>
    </dgm:pt>
    <dgm:pt modelId="{204296CB-A6FB-44D4-934D-98277EED3813}" type="parTrans" cxnId="{709846D4-77A9-4967-BC24-07C1C315D28A}">
      <dgm:prSet/>
      <dgm:spPr/>
      <dgm:t>
        <a:bodyPr/>
        <a:lstStyle/>
        <a:p>
          <a:endParaRPr lang="en-US"/>
        </a:p>
      </dgm:t>
    </dgm:pt>
    <dgm:pt modelId="{790072BA-E2C4-4875-81DE-A52E99316092}" type="sibTrans" cxnId="{709846D4-77A9-4967-BC24-07C1C315D28A}">
      <dgm:prSet/>
      <dgm:spPr/>
      <dgm:t>
        <a:bodyPr/>
        <a:lstStyle/>
        <a:p>
          <a:endParaRPr lang="en-US"/>
        </a:p>
      </dgm:t>
    </dgm:pt>
    <dgm:pt modelId="{2458B59F-DCFB-4438-9EF7-9A646C755041}">
      <dgm:prSet phldrT="[Text]" custT="1"/>
      <dgm:spPr/>
      <dgm:t>
        <a:bodyPr/>
        <a:lstStyle/>
        <a:p>
          <a:pPr algn="l"/>
          <a:r>
            <a:rPr lang="en-US" altLang="en-US" sz="2000" dirty="0" smtClean="0"/>
            <a:t>Authenticate users (/authorize) </a:t>
          </a:r>
          <a:endParaRPr lang="en-US" sz="2000" dirty="0"/>
        </a:p>
      </dgm:t>
    </dgm:pt>
    <dgm:pt modelId="{BCA9F61C-86ED-485C-87A2-E7C988F6A8C3}" type="parTrans" cxnId="{FD307682-EE55-4CDC-B1A3-A65A856F70BE}">
      <dgm:prSet/>
      <dgm:spPr/>
      <dgm:t>
        <a:bodyPr/>
        <a:lstStyle/>
        <a:p>
          <a:endParaRPr lang="en-US"/>
        </a:p>
      </dgm:t>
    </dgm:pt>
    <dgm:pt modelId="{53D01732-82BA-428B-9BE0-044A565A5155}" type="sibTrans" cxnId="{FD307682-EE55-4CDC-B1A3-A65A856F70BE}">
      <dgm:prSet/>
      <dgm:spPr/>
      <dgm:t>
        <a:bodyPr/>
        <a:lstStyle/>
        <a:p>
          <a:endParaRPr lang="en-US"/>
        </a:p>
      </dgm:t>
    </dgm:pt>
    <dgm:pt modelId="{20A3275D-0FDD-403E-BCCF-489186BA435E}">
      <dgm:prSet custT="1"/>
      <dgm:spPr/>
      <dgm:t>
        <a:bodyPr/>
        <a:lstStyle/>
        <a:p>
          <a:pPr algn="l"/>
          <a:r>
            <a:rPr lang="en-US" altLang="en-US" sz="2000" dirty="0" smtClean="0"/>
            <a:t>Authenticate clients (/token)</a:t>
          </a:r>
          <a:endParaRPr lang="en-US" altLang="en-US" sz="2000" dirty="0"/>
        </a:p>
      </dgm:t>
    </dgm:pt>
    <dgm:pt modelId="{EC6B05C5-6A9B-44AF-A504-7390BA7399C9}" type="parTrans" cxnId="{25F59B53-A2A5-47F4-9D1F-A1677C44D5BF}">
      <dgm:prSet/>
      <dgm:spPr/>
      <dgm:t>
        <a:bodyPr/>
        <a:lstStyle/>
        <a:p>
          <a:endParaRPr lang="en-US"/>
        </a:p>
      </dgm:t>
    </dgm:pt>
    <dgm:pt modelId="{EAE832B4-29EA-4180-AE77-5778B1C8225E}" type="sibTrans" cxnId="{25F59B53-A2A5-47F4-9D1F-A1677C44D5BF}">
      <dgm:prSet/>
      <dgm:spPr/>
      <dgm:t>
        <a:bodyPr/>
        <a:lstStyle/>
        <a:p>
          <a:endParaRPr lang="en-US"/>
        </a:p>
      </dgm:t>
    </dgm:pt>
    <dgm:pt modelId="{C7B4E75B-F069-4181-88FB-68FA7A892D1F}" type="pres">
      <dgm:prSet presAssocID="{78836051-C8FC-4235-ADC8-6B2CCD1DBD85}" presName="linearFlow" presStyleCnt="0">
        <dgm:presLayoutVars>
          <dgm:dir/>
          <dgm:resizeHandles val="exact"/>
        </dgm:presLayoutVars>
      </dgm:prSet>
      <dgm:spPr/>
    </dgm:pt>
    <dgm:pt modelId="{3C36CF2C-DF7C-482B-8393-41BD5062722D}" type="pres">
      <dgm:prSet presAssocID="{D53AF46E-C602-48A7-AA15-5F2A39BA2D5E}" presName="composite" presStyleCnt="0"/>
      <dgm:spPr/>
    </dgm:pt>
    <dgm:pt modelId="{87F02ABE-2066-4684-8DF9-164019EA5EEE}" type="pres">
      <dgm:prSet presAssocID="{D53AF46E-C602-48A7-AA15-5F2A39BA2D5E}" presName="imgShp" presStyleLbl="fgImgPlace1" presStyleIdx="0" presStyleCnt="4"/>
      <dgm:spPr>
        <a:blipFill rotWithShape="1">
          <a:blip xmlns:r="http://schemas.openxmlformats.org/officeDocument/2006/relationships" r:embed="rId1">
            <a:extLst>
              <a:ext uri="{BEBA8EAE-BF5A-486C-A8C5-ECC9F3942E4B}">
                <a14:imgProps xmlns="" xmlns:a14="http://schemas.microsoft.com/office/drawing/2010/main">
                  <a14:imgLayer r:embed="rId2">
                    <a14:imgEffect>
                      <a14:saturation sat="66000"/>
                    </a14:imgEffect>
                  </a14:imgLayer>
                </a14:imgProps>
              </a:ext>
            </a:extLst>
          </a:blip>
          <a:stretch>
            <a:fillRect/>
          </a:stretch>
        </a:blipFill>
      </dgm:spPr>
    </dgm:pt>
    <dgm:pt modelId="{AF7C72C0-F5AE-42D1-921A-37C7254DED1B}" type="pres">
      <dgm:prSet presAssocID="{D53AF46E-C602-48A7-AA15-5F2A39BA2D5E}" presName="txShp" presStyleLbl="node1" presStyleIdx="0" presStyleCnt="4">
        <dgm:presLayoutVars>
          <dgm:bulletEnabled val="1"/>
        </dgm:presLayoutVars>
      </dgm:prSet>
      <dgm:spPr/>
      <dgm:t>
        <a:bodyPr/>
        <a:lstStyle/>
        <a:p>
          <a:endParaRPr lang="en-US"/>
        </a:p>
      </dgm:t>
    </dgm:pt>
    <dgm:pt modelId="{6969A7D3-D1BF-497D-B21D-E3EE62810A38}" type="pres">
      <dgm:prSet presAssocID="{DC82691E-245A-463B-A6F9-5E77633F5F67}" presName="spacing" presStyleCnt="0"/>
      <dgm:spPr/>
    </dgm:pt>
    <dgm:pt modelId="{95D94C69-7A67-41D7-9946-220404719652}" type="pres">
      <dgm:prSet presAssocID="{23E9BF50-1665-4660-A734-C4F86491EC4A}" presName="composite" presStyleCnt="0"/>
      <dgm:spPr/>
    </dgm:pt>
    <dgm:pt modelId="{8AD80B36-14E8-4C52-8C30-38FBFFBCAE07}" type="pres">
      <dgm:prSet presAssocID="{23E9BF50-1665-4660-A734-C4F86491EC4A}" presName="imgShp" presStyleLbl="fgImgPlace1" presStyleIdx="1" presStyleCnt="4"/>
      <dgm:spPr>
        <a:blipFill rotWithShape="1">
          <a:blip xmlns:r="http://schemas.openxmlformats.org/officeDocument/2006/relationships" r:embed="rId3">
            <a:extLst>
              <a:ext uri="{BEBA8EAE-BF5A-486C-A8C5-ECC9F3942E4B}">
                <a14:imgProps xmlns="" xmlns:a14="http://schemas.microsoft.com/office/drawing/2010/main">
                  <a14:imgLayer r:embed="rId4">
                    <a14:imgEffect>
                      <a14:saturation sat="66000"/>
                    </a14:imgEffect>
                  </a14:imgLayer>
                </a14:imgProps>
              </a:ext>
            </a:extLst>
          </a:blip>
          <a:stretch>
            <a:fillRect/>
          </a:stretch>
        </a:blipFill>
      </dgm:spPr>
    </dgm:pt>
    <dgm:pt modelId="{FC58C2EB-C8EE-4777-B692-2DA3E581F53E}" type="pres">
      <dgm:prSet presAssocID="{23E9BF50-1665-4660-A734-C4F86491EC4A}" presName="txShp" presStyleLbl="node1" presStyleIdx="1" presStyleCnt="4">
        <dgm:presLayoutVars>
          <dgm:bulletEnabled val="1"/>
        </dgm:presLayoutVars>
      </dgm:prSet>
      <dgm:spPr/>
      <dgm:t>
        <a:bodyPr/>
        <a:lstStyle/>
        <a:p>
          <a:endParaRPr lang="en-US"/>
        </a:p>
      </dgm:t>
    </dgm:pt>
    <dgm:pt modelId="{7AB7B1AA-FD1A-44AB-B48C-308D6A186249}" type="pres">
      <dgm:prSet presAssocID="{790072BA-E2C4-4875-81DE-A52E99316092}" presName="spacing" presStyleCnt="0"/>
      <dgm:spPr/>
    </dgm:pt>
    <dgm:pt modelId="{5277C2C9-4E06-4A47-9C6B-4B7EB8FE5FAF}" type="pres">
      <dgm:prSet presAssocID="{2458B59F-DCFB-4438-9EF7-9A646C755041}" presName="composite" presStyleCnt="0"/>
      <dgm:spPr/>
    </dgm:pt>
    <dgm:pt modelId="{00D81F64-4DF4-4D44-864E-52E59D6F9DC7}" type="pres">
      <dgm:prSet presAssocID="{2458B59F-DCFB-4438-9EF7-9A646C755041}" presName="imgShp" presStyleLbl="fgImgPlace1" presStyleIdx="2" presStyleCnt="4"/>
      <dgm:spPr>
        <a:blipFill rotWithShape="1">
          <a:blip xmlns:r="http://schemas.openxmlformats.org/officeDocument/2006/relationships" r:embed="rId5">
            <a:extLst>
              <a:ext uri="{BEBA8EAE-BF5A-486C-A8C5-ECC9F3942E4B}">
                <a14:imgProps xmlns="" xmlns:a14="http://schemas.microsoft.com/office/drawing/2010/main">
                  <a14:imgLayer r:embed="rId6">
                    <a14:imgEffect>
                      <a14:saturation sat="66000"/>
                    </a14:imgEffect>
                  </a14:imgLayer>
                </a14:imgProps>
              </a:ext>
            </a:extLst>
          </a:blip>
          <a:stretch>
            <a:fillRect/>
          </a:stretch>
        </a:blipFill>
      </dgm:spPr>
    </dgm:pt>
    <dgm:pt modelId="{5E455B95-77DA-4516-B910-D332A32E05F0}" type="pres">
      <dgm:prSet presAssocID="{2458B59F-DCFB-4438-9EF7-9A646C755041}" presName="txShp" presStyleLbl="node1" presStyleIdx="2" presStyleCnt="4">
        <dgm:presLayoutVars>
          <dgm:bulletEnabled val="1"/>
        </dgm:presLayoutVars>
      </dgm:prSet>
      <dgm:spPr/>
      <dgm:t>
        <a:bodyPr/>
        <a:lstStyle/>
        <a:p>
          <a:endParaRPr lang="en-US"/>
        </a:p>
      </dgm:t>
    </dgm:pt>
    <dgm:pt modelId="{88F1C7EE-C95C-4D57-98EA-E35155DECBA2}" type="pres">
      <dgm:prSet presAssocID="{53D01732-82BA-428B-9BE0-044A565A5155}" presName="spacing" presStyleCnt="0"/>
      <dgm:spPr/>
    </dgm:pt>
    <dgm:pt modelId="{59C8AE79-5F72-4AEF-8D65-C0D9EBF17C83}" type="pres">
      <dgm:prSet presAssocID="{20A3275D-0FDD-403E-BCCF-489186BA435E}" presName="composite" presStyleCnt="0"/>
      <dgm:spPr/>
    </dgm:pt>
    <dgm:pt modelId="{7C190F5A-43AB-4B55-9DC6-9C83991B4900}" type="pres">
      <dgm:prSet presAssocID="{20A3275D-0FDD-403E-BCCF-489186BA435E}" presName="imgShp" presStyleLbl="fgImgPlace1" presStyleIdx="3" presStyleCnt="4"/>
      <dgm:spPr>
        <a:blipFill rotWithShape="1">
          <a:blip xmlns:r="http://schemas.openxmlformats.org/officeDocument/2006/relationships" r:embed="rId7">
            <a:extLst>
              <a:ext uri="{BEBA8EAE-BF5A-486C-A8C5-ECC9F3942E4B}">
                <a14:imgProps xmlns="" xmlns:a14="http://schemas.microsoft.com/office/drawing/2010/main">
                  <a14:imgLayer r:embed="rId8">
                    <a14:imgEffect>
                      <a14:saturation sat="66000"/>
                    </a14:imgEffect>
                  </a14:imgLayer>
                </a14:imgProps>
              </a:ext>
            </a:extLst>
          </a:blip>
          <a:stretch>
            <a:fillRect/>
          </a:stretch>
        </a:blipFill>
      </dgm:spPr>
    </dgm:pt>
    <dgm:pt modelId="{51C1F3EC-C055-4087-8EAF-87EFE8D0143E}" type="pres">
      <dgm:prSet presAssocID="{20A3275D-0FDD-403E-BCCF-489186BA435E}" presName="txShp" presStyleLbl="node1" presStyleIdx="3" presStyleCnt="4">
        <dgm:presLayoutVars>
          <dgm:bulletEnabled val="1"/>
        </dgm:presLayoutVars>
      </dgm:prSet>
      <dgm:spPr/>
      <dgm:t>
        <a:bodyPr/>
        <a:lstStyle/>
        <a:p>
          <a:endParaRPr lang="en-US"/>
        </a:p>
      </dgm:t>
    </dgm:pt>
  </dgm:ptLst>
  <dgm:cxnLst>
    <dgm:cxn modelId="{25F59B53-A2A5-47F4-9D1F-A1677C44D5BF}" srcId="{78836051-C8FC-4235-ADC8-6B2CCD1DBD85}" destId="{20A3275D-0FDD-403E-BCCF-489186BA435E}" srcOrd="3" destOrd="0" parTransId="{EC6B05C5-6A9B-44AF-A504-7390BA7399C9}" sibTransId="{EAE832B4-29EA-4180-AE77-5778B1C8225E}"/>
    <dgm:cxn modelId="{8CB9B9D6-E827-4794-B9BA-37CAD13CD846}" type="presOf" srcId="{20A3275D-0FDD-403E-BCCF-489186BA435E}" destId="{51C1F3EC-C055-4087-8EAF-87EFE8D0143E}" srcOrd="0" destOrd="0" presId="urn:microsoft.com/office/officeart/2005/8/layout/vList3#3"/>
    <dgm:cxn modelId="{709846D4-77A9-4967-BC24-07C1C315D28A}" srcId="{78836051-C8FC-4235-ADC8-6B2CCD1DBD85}" destId="{23E9BF50-1665-4660-A734-C4F86491EC4A}" srcOrd="1" destOrd="0" parTransId="{204296CB-A6FB-44D4-934D-98277EED3813}" sibTransId="{790072BA-E2C4-4875-81DE-A52E99316092}"/>
    <dgm:cxn modelId="{ED13BBC4-ECB3-4F81-9BFB-CDE13D454F33}" type="presOf" srcId="{78836051-C8FC-4235-ADC8-6B2CCD1DBD85}" destId="{C7B4E75B-F069-4181-88FB-68FA7A892D1F}" srcOrd="0" destOrd="0" presId="urn:microsoft.com/office/officeart/2005/8/layout/vList3#3"/>
    <dgm:cxn modelId="{857FD430-14DA-46BD-9248-6D30E0CE92F6}" type="presOf" srcId="{D53AF46E-C602-48A7-AA15-5F2A39BA2D5E}" destId="{AF7C72C0-F5AE-42D1-921A-37C7254DED1B}" srcOrd="0" destOrd="0" presId="urn:microsoft.com/office/officeart/2005/8/layout/vList3#3"/>
    <dgm:cxn modelId="{74E2C7D1-360A-4EA3-991B-3C519A8424F7}" type="presOf" srcId="{23E9BF50-1665-4660-A734-C4F86491EC4A}" destId="{FC58C2EB-C8EE-4777-B692-2DA3E581F53E}" srcOrd="0" destOrd="0" presId="urn:microsoft.com/office/officeart/2005/8/layout/vList3#3"/>
    <dgm:cxn modelId="{9EB1F1C3-26FB-4CE4-A8DD-78AF17142B4B}" srcId="{78836051-C8FC-4235-ADC8-6B2CCD1DBD85}" destId="{D53AF46E-C602-48A7-AA15-5F2A39BA2D5E}" srcOrd="0" destOrd="0" parTransId="{3E13DE12-C1D2-4703-8F96-F5D40FA1B93D}" sibTransId="{DC82691E-245A-463B-A6F9-5E77633F5F67}"/>
    <dgm:cxn modelId="{8875C201-9070-4992-AF33-3A329F1BA262}" type="presOf" srcId="{2458B59F-DCFB-4438-9EF7-9A646C755041}" destId="{5E455B95-77DA-4516-B910-D332A32E05F0}" srcOrd="0" destOrd="0" presId="urn:microsoft.com/office/officeart/2005/8/layout/vList3#3"/>
    <dgm:cxn modelId="{FD307682-EE55-4CDC-B1A3-A65A856F70BE}" srcId="{78836051-C8FC-4235-ADC8-6B2CCD1DBD85}" destId="{2458B59F-DCFB-4438-9EF7-9A646C755041}" srcOrd="2" destOrd="0" parTransId="{BCA9F61C-86ED-485C-87A2-E7C988F6A8C3}" sibTransId="{53D01732-82BA-428B-9BE0-044A565A5155}"/>
    <dgm:cxn modelId="{B79736DB-1DC6-4673-97DE-B33664D8F644}" type="presParOf" srcId="{C7B4E75B-F069-4181-88FB-68FA7A892D1F}" destId="{3C36CF2C-DF7C-482B-8393-41BD5062722D}" srcOrd="0" destOrd="0" presId="urn:microsoft.com/office/officeart/2005/8/layout/vList3#3"/>
    <dgm:cxn modelId="{9AEFAC4B-7B2D-4F29-AA52-E9213B279AB6}" type="presParOf" srcId="{3C36CF2C-DF7C-482B-8393-41BD5062722D}" destId="{87F02ABE-2066-4684-8DF9-164019EA5EEE}" srcOrd="0" destOrd="0" presId="urn:microsoft.com/office/officeart/2005/8/layout/vList3#3"/>
    <dgm:cxn modelId="{ABA50B18-D035-45FC-BBB7-A3741D97D82B}" type="presParOf" srcId="{3C36CF2C-DF7C-482B-8393-41BD5062722D}" destId="{AF7C72C0-F5AE-42D1-921A-37C7254DED1B}" srcOrd="1" destOrd="0" presId="urn:microsoft.com/office/officeart/2005/8/layout/vList3#3"/>
    <dgm:cxn modelId="{4EF5BFDC-EC83-429D-91FE-65DD0C5554B7}" type="presParOf" srcId="{C7B4E75B-F069-4181-88FB-68FA7A892D1F}" destId="{6969A7D3-D1BF-497D-B21D-E3EE62810A38}" srcOrd="1" destOrd="0" presId="urn:microsoft.com/office/officeart/2005/8/layout/vList3#3"/>
    <dgm:cxn modelId="{2EDA8518-E882-437A-A209-58B648387697}" type="presParOf" srcId="{C7B4E75B-F069-4181-88FB-68FA7A892D1F}" destId="{95D94C69-7A67-41D7-9946-220404719652}" srcOrd="2" destOrd="0" presId="urn:microsoft.com/office/officeart/2005/8/layout/vList3#3"/>
    <dgm:cxn modelId="{6806B200-A4BE-4C08-A850-FB33F2AAE6AF}" type="presParOf" srcId="{95D94C69-7A67-41D7-9946-220404719652}" destId="{8AD80B36-14E8-4C52-8C30-38FBFFBCAE07}" srcOrd="0" destOrd="0" presId="urn:microsoft.com/office/officeart/2005/8/layout/vList3#3"/>
    <dgm:cxn modelId="{5C548AC9-91EF-4140-BBC6-6E66AAA5BD63}" type="presParOf" srcId="{95D94C69-7A67-41D7-9946-220404719652}" destId="{FC58C2EB-C8EE-4777-B692-2DA3E581F53E}" srcOrd="1" destOrd="0" presId="urn:microsoft.com/office/officeart/2005/8/layout/vList3#3"/>
    <dgm:cxn modelId="{A753DFDF-8ABA-4DC2-B3A6-0781CF7374F8}" type="presParOf" srcId="{C7B4E75B-F069-4181-88FB-68FA7A892D1F}" destId="{7AB7B1AA-FD1A-44AB-B48C-308D6A186249}" srcOrd="3" destOrd="0" presId="urn:microsoft.com/office/officeart/2005/8/layout/vList3#3"/>
    <dgm:cxn modelId="{90438FB2-1594-43C9-BD92-D66911A86010}" type="presParOf" srcId="{C7B4E75B-F069-4181-88FB-68FA7A892D1F}" destId="{5277C2C9-4E06-4A47-9C6B-4B7EB8FE5FAF}" srcOrd="4" destOrd="0" presId="urn:microsoft.com/office/officeart/2005/8/layout/vList3#3"/>
    <dgm:cxn modelId="{45EECBBF-2137-4363-8D4C-B93F822EB952}" type="presParOf" srcId="{5277C2C9-4E06-4A47-9C6B-4B7EB8FE5FAF}" destId="{00D81F64-4DF4-4D44-864E-52E59D6F9DC7}" srcOrd="0" destOrd="0" presId="urn:microsoft.com/office/officeart/2005/8/layout/vList3#3"/>
    <dgm:cxn modelId="{FCC9F278-5BF0-4C87-AD64-E14076F0AAAD}" type="presParOf" srcId="{5277C2C9-4E06-4A47-9C6B-4B7EB8FE5FAF}" destId="{5E455B95-77DA-4516-B910-D332A32E05F0}" srcOrd="1" destOrd="0" presId="urn:microsoft.com/office/officeart/2005/8/layout/vList3#3"/>
    <dgm:cxn modelId="{DF3CAAFA-7C5E-474F-8561-F92D3EE0AC42}" type="presParOf" srcId="{C7B4E75B-F069-4181-88FB-68FA7A892D1F}" destId="{88F1C7EE-C95C-4D57-98EA-E35155DECBA2}" srcOrd="5" destOrd="0" presId="urn:microsoft.com/office/officeart/2005/8/layout/vList3#3"/>
    <dgm:cxn modelId="{25306E67-076E-43AB-AFA5-6B3182850FA5}" type="presParOf" srcId="{C7B4E75B-F069-4181-88FB-68FA7A892D1F}" destId="{59C8AE79-5F72-4AEF-8D65-C0D9EBF17C83}" srcOrd="6" destOrd="0" presId="urn:microsoft.com/office/officeart/2005/8/layout/vList3#3"/>
    <dgm:cxn modelId="{D9B3821D-342E-4A69-AB24-2363D306E337}" type="presParOf" srcId="{59C8AE79-5F72-4AEF-8D65-C0D9EBF17C83}" destId="{7C190F5A-43AB-4B55-9DC6-9C83991B4900}" srcOrd="0" destOrd="0" presId="urn:microsoft.com/office/officeart/2005/8/layout/vList3#3"/>
    <dgm:cxn modelId="{25A0FEF3-790B-4C6D-AA80-984928EDFF31}" type="presParOf" srcId="{59C8AE79-5F72-4AEF-8D65-C0D9EBF17C83}" destId="{51C1F3EC-C055-4087-8EAF-87EFE8D0143E}" srcOrd="1" destOrd="0" presId="urn:microsoft.com/office/officeart/2005/8/layout/vList3#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97D080B-2E12-4AF8-8740-939741ED4314}"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en-US"/>
        </a:p>
      </dgm:t>
    </dgm:pt>
    <dgm:pt modelId="{84C26DBC-2E68-46C4-AF9E-2D08E5034586}">
      <dgm:prSet phldrT="[Text]"/>
      <dgm:spPr/>
      <dgm:t>
        <a:bodyPr/>
        <a:lstStyle/>
        <a:p>
          <a:r>
            <a:rPr lang="en-US" dirty="0" smtClean="0"/>
            <a:t>Consider a problem: </a:t>
          </a:r>
          <a:endParaRPr lang="en-US" dirty="0"/>
        </a:p>
      </dgm:t>
    </dgm:pt>
    <dgm:pt modelId="{985D9AC3-3939-4B76-A3C6-126133BE443A}" type="parTrans" cxnId="{C4398F43-EB9B-4399-9BF2-36712AD6CAF0}">
      <dgm:prSet/>
      <dgm:spPr/>
      <dgm:t>
        <a:bodyPr/>
        <a:lstStyle/>
        <a:p>
          <a:endParaRPr lang="en-US"/>
        </a:p>
      </dgm:t>
    </dgm:pt>
    <dgm:pt modelId="{22CB7DF3-BCF8-4681-BC5E-B37C9E53A2FA}" type="sibTrans" cxnId="{C4398F43-EB9B-4399-9BF2-36712AD6CAF0}">
      <dgm:prSet/>
      <dgm:spPr/>
      <dgm:t>
        <a:bodyPr/>
        <a:lstStyle/>
        <a:p>
          <a:endParaRPr lang="en-US"/>
        </a:p>
      </dgm:t>
    </dgm:pt>
    <dgm:pt modelId="{F3B9FF5F-32EE-455D-836A-95678609108A}">
      <dgm:prSet phldrT="[Text]"/>
      <dgm:spPr/>
      <dgm:t>
        <a:bodyPr/>
        <a:lstStyle/>
        <a:p>
          <a:r>
            <a:rPr lang="en-US" altLang="en-US" dirty="0" smtClean="0"/>
            <a:t>Resource Server: </a:t>
          </a:r>
          <a:endParaRPr lang="en-US" dirty="0"/>
        </a:p>
      </dgm:t>
    </dgm:pt>
    <dgm:pt modelId="{0166D678-81E1-446F-933B-1E1C367E5D06}" type="parTrans" cxnId="{DD0E0BCA-4AFC-49A7-882C-47748442D8B6}">
      <dgm:prSet/>
      <dgm:spPr/>
      <dgm:t>
        <a:bodyPr/>
        <a:lstStyle/>
        <a:p>
          <a:endParaRPr lang="en-US"/>
        </a:p>
      </dgm:t>
    </dgm:pt>
    <dgm:pt modelId="{92EF74DE-6E75-4C14-B498-2BACE6429543}" type="sibTrans" cxnId="{DD0E0BCA-4AFC-49A7-882C-47748442D8B6}">
      <dgm:prSet/>
      <dgm:spPr/>
      <dgm:t>
        <a:bodyPr/>
        <a:lstStyle/>
        <a:p>
          <a:endParaRPr lang="en-US"/>
        </a:p>
      </dgm:t>
    </dgm:pt>
    <dgm:pt modelId="{16BB9654-C1CE-4AE6-BBDD-F6AD5B47735D}">
      <dgm:prSet/>
      <dgm:spPr/>
      <dgm:t>
        <a:bodyPr/>
        <a:lstStyle/>
        <a:p>
          <a:r>
            <a:rPr lang="en-US" dirty="0" smtClean="0"/>
            <a:t>Assume that you are using a image printing website such as Canon to print some of your photos. You also have some photos on your Flickr account that you would like to print. However, you must download all these locally, and then upload them again to the printing website, which is inconvenient. You would like to be able to sign into Flickr from your Canon printing profile, and print your photos directly.</a:t>
          </a:r>
          <a:endParaRPr lang="en-US" dirty="0"/>
        </a:p>
      </dgm:t>
    </dgm:pt>
    <dgm:pt modelId="{3FFBBC13-DC63-4433-A8F3-76554E33343F}" type="parTrans" cxnId="{D0FA34A7-8FA7-4723-B67C-11B55ED8535A}">
      <dgm:prSet/>
      <dgm:spPr/>
      <dgm:t>
        <a:bodyPr/>
        <a:lstStyle/>
        <a:p>
          <a:endParaRPr lang="en-US"/>
        </a:p>
      </dgm:t>
    </dgm:pt>
    <dgm:pt modelId="{79838764-D844-4CCF-9826-044FEBD3439E}" type="sibTrans" cxnId="{D0FA34A7-8FA7-4723-B67C-11B55ED8535A}">
      <dgm:prSet/>
      <dgm:spPr/>
      <dgm:t>
        <a:bodyPr/>
        <a:lstStyle/>
        <a:p>
          <a:endParaRPr lang="en-US"/>
        </a:p>
      </dgm:t>
    </dgm:pt>
    <dgm:pt modelId="{8018AD1D-BEB9-47B9-8845-AA3EAD70F3A8}">
      <dgm:prSet/>
      <dgm:spPr/>
      <dgm:t>
        <a:bodyPr/>
        <a:lstStyle/>
        <a:p>
          <a:r>
            <a:rPr lang="en-US" dirty="0" smtClean="0"/>
            <a:t>The Canon printing client application pre-registers with Flickr and obtains a client ID/secret. The client application registers a callback URL to receive the authorization code from Flickr when you, as Resource Owner, allow Canon to access the photos from Flickr. The printing application has also requested access to an API named /</a:t>
          </a:r>
          <a:r>
            <a:rPr lang="en-US" dirty="0" err="1" smtClean="0"/>
            <a:t>flickr</a:t>
          </a:r>
          <a:r>
            <a:rPr lang="en-US" dirty="0" smtClean="0"/>
            <a:t>/photos, which has an </a:t>
          </a:r>
          <a:r>
            <a:rPr lang="en-US" dirty="0" err="1" smtClean="0"/>
            <a:t>OAuth</a:t>
          </a:r>
          <a:r>
            <a:rPr lang="en-US" dirty="0" smtClean="0"/>
            <a:t> scope of photos.</a:t>
          </a:r>
          <a:r>
            <a:rPr lang="en-US" altLang="en-US" dirty="0" smtClean="0"/>
            <a:t> </a:t>
          </a:r>
          <a:endParaRPr lang="en-US" dirty="0"/>
        </a:p>
      </dgm:t>
    </dgm:pt>
    <dgm:pt modelId="{03B567FA-342E-4915-AB63-D178CB0B8D86}" type="parTrans" cxnId="{96A4E405-2EDC-4E11-A39F-F2D2DB4C9EE6}">
      <dgm:prSet/>
      <dgm:spPr/>
      <dgm:t>
        <a:bodyPr/>
        <a:lstStyle/>
        <a:p>
          <a:endParaRPr lang="en-US"/>
        </a:p>
      </dgm:t>
    </dgm:pt>
    <dgm:pt modelId="{FAB73726-0CAE-47A0-8111-AE8F9608C891}" type="sibTrans" cxnId="{96A4E405-2EDC-4E11-A39F-F2D2DB4C9EE6}">
      <dgm:prSet/>
      <dgm:spPr/>
      <dgm:t>
        <a:bodyPr/>
        <a:lstStyle/>
        <a:p>
          <a:endParaRPr lang="en-US"/>
        </a:p>
      </dgm:t>
    </dgm:pt>
    <dgm:pt modelId="{44841A9D-6851-4456-B66E-C538AAA14C13}" type="pres">
      <dgm:prSet presAssocID="{197D080B-2E12-4AF8-8740-939741ED4314}" presName="linear" presStyleCnt="0">
        <dgm:presLayoutVars>
          <dgm:dir/>
          <dgm:animLvl val="lvl"/>
          <dgm:resizeHandles val="exact"/>
        </dgm:presLayoutVars>
      </dgm:prSet>
      <dgm:spPr/>
      <dgm:t>
        <a:bodyPr/>
        <a:lstStyle/>
        <a:p>
          <a:endParaRPr lang="en-US"/>
        </a:p>
      </dgm:t>
    </dgm:pt>
    <dgm:pt modelId="{5CBDCDC1-DA1B-44C7-9AEB-12FDFF05C237}" type="pres">
      <dgm:prSet presAssocID="{84C26DBC-2E68-46C4-AF9E-2D08E5034586}" presName="parentLin" presStyleCnt="0"/>
      <dgm:spPr/>
    </dgm:pt>
    <dgm:pt modelId="{A07E9C44-CC27-48DF-93C6-1FA24826E960}" type="pres">
      <dgm:prSet presAssocID="{84C26DBC-2E68-46C4-AF9E-2D08E5034586}" presName="parentLeftMargin" presStyleLbl="node1" presStyleIdx="0" presStyleCnt="2"/>
      <dgm:spPr/>
      <dgm:t>
        <a:bodyPr/>
        <a:lstStyle/>
        <a:p>
          <a:endParaRPr lang="en-US"/>
        </a:p>
      </dgm:t>
    </dgm:pt>
    <dgm:pt modelId="{27A2C081-6553-4EA6-B253-D445227FC756}" type="pres">
      <dgm:prSet presAssocID="{84C26DBC-2E68-46C4-AF9E-2D08E5034586}" presName="parentText" presStyleLbl="node1" presStyleIdx="0" presStyleCnt="2" custScaleY="109344">
        <dgm:presLayoutVars>
          <dgm:chMax val="0"/>
          <dgm:bulletEnabled val="1"/>
        </dgm:presLayoutVars>
      </dgm:prSet>
      <dgm:spPr/>
      <dgm:t>
        <a:bodyPr/>
        <a:lstStyle/>
        <a:p>
          <a:endParaRPr lang="en-US"/>
        </a:p>
      </dgm:t>
    </dgm:pt>
    <dgm:pt modelId="{422FE2A1-408B-49FD-AA62-25BA7B33794E}" type="pres">
      <dgm:prSet presAssocID="{84C26DBC-2E68-46C4-AF9E-2D08E5034586}" presName="negativeSpace" presStyleCnt="0"/>
      <dgm:spPr/>
    </dgm:pt>
    <dgm:pt modelId="{403AA180-C9D8-46D3-82DF-EB76795765A7}" type="pres">
      <dgm:prSet presAssocID="{84C26DBC-2E68-46C4-AF9E-2D08E5034586}" presName="childText" presStyleLbl="conFgAcc1" presStyleIdx="0" presStyleCnt="2">
        <dgm:presLayoutVars>
          <dgm:bulletEnabled val="1"/>
        </dgm:presLayoutVars>
      </dgm:prSet>
      <dgm:spPr/>
      <dgm:t>
        <a:bodyPr/>
        <a:lstStyle/>
        <a:p>
          <a:endParaRPr lang="en-US"/>
        </a:p>
      </dgm:t>
    </dgm:pt>
    <dgm:pt modelId="{BEF83D64-56B1-4304-B47C-982DDDF0304C}" type="pres">
      <dgm:prSet presAssocID="{22CB7DF3-BCF8-4681-BC5E-B37C9E53A2FA}" presName="spaceBetweenRectangles" presStyleCnt="0"/>
      <dgm:spPr/>
    </dgm:pt>
    <dgm:pt modelId="{C2B99EA5-9604-4065-B04C-EF1EA8EBEA12}" type="pres">
      <dgm:prSet presAssocID="{F3B9FF5F-32EE-455D-836A-95678609108A}" presName="parentLin" presStyleCnt="0"/>
      <dgm:spPr/>
    </dgm:pt>
    <dgm:pt modelId="{7DD54B6B-5B9B-480F-B66E-74C78783B82C}" type="pres">
      <dgm:prSet presAssocID="{F3B9FF5F-32EE-455D-836A-95678609108A}" presName="parentLeftMargin" presStyleLbl="node1" presStyleIdx="0" presStyleCnt="2"/>
      <dgm:spPr/>
      <dgm:t>
        <a:bodyPr/>
        <a:lstStyle/>
        <a:p>
          <a:endParaRPr lang="en-US"/>
        </a:p>
      </dgm:t>
    </dgm:pt>
    <dgm:pt modelId="{96F6AB5F-9590-4674-86FE-52A0E514088F}" type="pres">
      <dgm:prSet presAssocID="{F3B9FF5F-32EE-455D-836A-95678609108A}" presName="parentText" presStyleLbl="node1" presStyleIdx="1" presStyleCnt="2">
        <dgm:presLayoutVars>
          <dgm:chMax val="0"/>
          <dgm:bulletEnabled val="1"/>
        </dgm:presLayoutVars>
      </dgm:prSet>
      <dgm:spPr/>
      <dgm:t>
        <a:bodyPr/>
        <a:lstStyle/>
        <a:p>
          <a:endParaRPr lang="en-US"/>
        </a:p>
      </dgm:t>
    </dgm:pt>
    <dgm:pt modelId="{D03DC77B-9702-44DD-8677-F138BE51D66C}" type="pres">
      <dgm:prSet presAssocID="{F3B9FF5F-32EE-455D-836A-95678609108A}" presName="negativeSpace" presStyleCnt="0"/>
      <dgm:spPr/>
    </dgm:pt>
    <dgm:pt modelId="{F8BC1795-663C-4760-9782-E100688BF3A3}" type="pres">
      <dgm:prSet presAssocID="{F3B9FF5F-32EE-455D-836A-95678609108A}" presName="childText" presStyleLbl="conFgAcc1" presStyleIdx="1" presStyleCnt="2">
        <dgm:presLayoutVars>
          <dgm:bulletEnabled val="1"/>
        </dgm:presLayoutVars>
      </dgm:prSet>
      <dgm:spPr/>
      <dgm:t>
        <a:bodyPr/>
        <a:lstStyle/>
        <a:p>
          <a:endParaRPr lang="en-US"/>
        </a:p>
      </dgm:t>
    </dgm:pt>
  </dgm:ptLst>
  <dgm:cxnLst>
    <dgm:cxn modelId="{D0FA34A7-8FA7-4723-B67C-11B55ED8535A}" srcId="{84C26DBC-2E68-46C4-AF9E-2D08E5034586}" destId="{16BB9654-C1CE-4AE6-BBDD-F6AD5B47735D}" srcOrd="0" destOrd="0" parTransId="{3FFBBC13-DC63-4433-A8F3-76554E33343F}" sibTransId="{79838764-D844-4CCF-9826-044FEBD3439E}"/>
    <dgm:cxn modelId="{F0D955A9-4236-4C66-8283-AEFAB3F3F98D}" type="presOf" srcId="{F3B9FF5F-32EE-455D-836A-95678609108A}" destId="{96F6AB5F-9590-4674-86FE-52A0E514088F}" srcOrd="1" destOrd="0" presId="urn:microsoft.com/office/officeart/2005/8/layout/list1"/>
    <dgm:cxn modelId="{DD0E0BCA-4AFC-49A7-882C-47748442D8B6}" srcId="{197D080B-2E12-4AF8-8740-939741ED4314}" destId="{F3B9FF5F-32EE-455D-836A-95678609108A}" srcOrd="1" destOrd="0" parTransId="{0166D678-81E1-446F-933B-1E1C367E5D06}" sibTransId="{92EF74DE-6E75-4C14-B498-2BACE6429543}"/>
    <dgm:cxn modelId="{11128319-0A49-468E-A8C8-75B5E5DA6543}" type="presOf" srcId="{84C26DBC-2E68-46C4-AF9E-2D08E5034586}" destId="{27A2C081-6553-4EA6-B253-D445227FC756}" srcOrd="1" destOrd="0" presId="urn:microsoft.com/office/officeart/2005/8/layout/list1"/>
    <dgm:cxn modelId="{96A4E405-2EDC-4E11-A39F-F2D2DB4C9EE6}" srcId="{F3B9FF5F-32EE-455D-836A-95678609108A}" destId="{8018AD1D-BEB9-47B9-8845-AA3EAD70F3A8}" srcOrd="0" destOrd="0" parTransId="{03B567FA-342E-4915-AB63-D178CB0B8D86}" sibTransId="{FAB73726-0CAE-47A0-8111-AE8F9608C891}"/>
    <dgm:cxn modelId="{C9B2F105-2948-4962-A732-816CD4E2D721}" type="presOf" srcId="{197D080B-2E12-4AF8-8740-939741ED4314}" destId="{44841A9D-6851-4456-B66E-C538AAA14C13}" srcOrd="0" destOrd="0" presId="urn:microsoft.com/office/officeart/2005/8/layout/list1"/>
    <dgm:cxn modelId="{738C62BC-DBE8-4FF1-93D0-CA5152045A6C}" type="presOf" srcId="{8018AD1D-BEB9-47B9-8845-AA3EAD70F3A8}" destId="{F8BC1795-663C-4760-9782-E100688BF3A3}" srcOrd="0" destOrd="0" presId="urn:microsoft.com/office/officeart/2005/8/layout/list1"/>
    <dgm:cxn modelId="{4F0E989C-D16F-4979-B836-B4BBD64E4B79}" type="presOf" srcId="{84C26DBC-2E68-46C4-AF9E-2D08E5034586}" destId="{A07E9C44-CC27-48DF-93C6-1FA24826E960}" srcOrd="0" destOrd="0" presId="urn:microsoft.com/office/officeart/2005/8/layout/list1"/>
    <dgm:cxn modelId="{AEF86635-9BBA-477E-9772-683F4565298D}" type="presOf" srcId="{16BB9654-C1CE-4AE6-BBDD-F6AD5B47735D}" destId="{403AA180-C9D8-46D3-82DF-EB76795765A7}" srcOrd="0" destOrd="0" presId="urn:microsoft.com/office/officeart/2005/8/layout/list1"/>
    <dgm:cxn modelId="{1F251E5F-217D-41F7-9683-D3231F30B8D2}" type="presOf" srcId="{F3B9FF5F-32EE-455D-836A-95678609108A}" destId="{7DD54B6B-5B9B-480F-B66E-74C78783B82C}" srcOrd="0" destOrd="0" presId="urn:microsoft.com/office/officeart/2005/8/layout/list1"/>
    <dgm:cxn modelId="{C4398F43-EB9B-4399-9BF2-36712AD6CAF0}" srcId="{197D080B-2E12-4AF8-8740-939741ED4314}" destId="{84C26DBC-2E68-46C4-AF9E-2D08E5034586}" srcOrd="0" destOrd="0" parTransId="{985D9AC3-3939-4B76-A3C6-126133BE443A}" sibTransId="{22CB7DF3-BCF8-4681-BC5E-B37C9E53A2FA}"/>
    <dgm:cxn modelId="{11B476F8-E759-4A5B-BAEC-256D69C03CF8}" type="presParOf" srcId="{44841A9D-6851-4456-B66E-C538AAA14C13}" destId="{5CBDCDC1-DA1B-44C7-9AEB-12FDFF05C237}" srcOrd="0" destOrd="0" presId="urn:microsoft.com/office/officeart/2005/8/layout/list1"/>
    <dgm:cxn modelId="{2177F444-7014-465D-A598-05115BE18B33}" type="presParOf" srcId="{5CBDCDC1-DA1B-44C7-9AEB-12FDFF05C237}" destId="{A07E9C44-CC27-48DF-93C6-1FA24826E960}" srcOrd="0" destOrd="0" presId="urn:microsoft.com/office/officeart/2005/8/layout/list1"/>
    <dgm:cxn modelId="{C5C34343-C094-440A-B017-954692983351}" type="presParOf" srcId="{5CBDCDC1-DA1B-44C7-9AEB-12FDFF05C237}" destId="{27A2C081-6553-4EA6-B253-D445227FC756}" srcOrd="1" destOrd="0" presId="urn:microsoft.com/office/officeart/2005/8/layout/list1"/>
    <dgm:cxn modelId="{C55BEAE1-3F5F-4AB6-8480-14E806F54388}" type="presParOf" srcId="{44841A9D-6851-4456-B66E-C538AAA14C13}" destId="{422FE2A1-408B-49FD-AA62-25BA7B33794E}" srcOrd="1" destOrd="0" presId="urn:microsoft.com/office/officeart/2005/8/layout/list1"/>
    <dgm:cxn modelId="{24A69155-65E9-4B51-A90D-57F7909595F1}" type="presParOf" srcId="{44841A9D-6851-4456-B66E-C538AAA14C13}" destId="{403AA180-C9D8-46D3-82DF-EB76795765A7}" srcOrd="2" destOrd="0" presId="urn:microsoft.com/office/officeart/2005/8/layout/list1"/>
    <dgm:cxn modelId="{3DE206BC-470A-49A6-BC65-0A6A61B888EA}" type="presParOf" srcId="{44841A9D-6851-4456-B66E-C538AAA14C13}" destId="{BEF83D64-56B1-4304-B47C-982DDDF0304C}" srcOrd="3" destOrd="0" presId="urn:microsoft.com/office/officeart/2005/8/layout/list1"/>
    <dgm:cxn modelId="{57B65E5F-000C-4B41-B196-FC784496F30F}" type="presParOf" srcId="{44841A9D-6851-4456-B66E-C538AAA14C13}" destId="{C2B99EA5-9604-4065-B04C-EF1EA8EBEA12}" srcOrd="4" destOrd="0" presId="urn:microsoft.com/office/officeart/2005/8/layout/list1"/>
    <dgm:cxn modelId="{7C1656BC-4389-4D93-8AA2-B3A612AC4BD5}" type="presParOf" srcId="{C2B99EA5-9604-4065-B04C-EF1EA8EBEA12}" destId="{7DD54B6B-5B9B-480F-B66E-74C78783B82C}" srcOrd="0" destOrd="0" presId="urn:microsoft.com/office/officeart/2005/8/layout/list1"/>
    <dgm:cxn modelId="{04E7D15F-D7CA-47E8-AB9E-DD19380FBB08}" type="presParOf" srcId="{C2B99EA5-9604-4065-B04C-EF1EA8EBEA12}" destId="{96F6AB5F-9590-4674-86FE-52A0E514088F}" srcOrd="1" destOrd="0" presId="urn:microsoft.com/office/officeart/2005/8/layout/list1"/>
    <dgm:cxn modelId="{0FABAD72-1F77-470C-B563-8E171F7C2986}" type="presParOf" srcId="{44841A9D-6851-4456-B66E-C538AAA14C13}" destId="{D03DC77B-9702-44DD-8677-F138BE51D66C}" srcOrd="5" destOrd="0" presId="urn:microsoft.com/office/officeart/2005/8/layout/list1"/>
    <dgm:cxn modelId="{C864A9A3-095F-43CD-A145-4FD534DDAD3A}" type="presParOf" srcId="{44841A9D-6851-4456-B66E-C538AAA14C13}" destId="{F8BC1795-663C-4760-9782-E100688BF3A3}"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97D080B-2E12-4AF8-8740-939741ED4314}"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en-US"/>
        </a:p>
      </dgm:t>
    </dgm:pt>
    <dgm:pt modelId="{84C26DBC-2E68-46C4-AF9E-2D08E5034586}">
      <dgm:prSet phldrT="[Text]" custT="1"/>
      <dgm:spPr/>
      <dgm:t>
        <a:bodyPr/>
        <a:lstStyle/>
        <a:p>
          <a:r>
            <a:rPr lang="en-US" sz="2200" dirty="0" smtClean="0"/>
            <a:t>The steps in the diagram are described as follows:</a:t>
          </a:r>
          <a:endParaRPr lang="en-US" sz="2200" dirty="0"/>
        </a:p>
      </dgm:t>
    </dgm:pt>
    <dgm:pt modelId="{985D9AC3-3939-4B76-A3C6-126133BE443A}" type="parTrans" cxnId="{C4398F43-EB9B-4399-9BF2-36712AD6CAF0}">
      <dgm:prSet/>
      <dgm:spPr/>
      <dgm:t>
        <a:bodyPr/>
        <a:lstStyle/>
        <a:p>
          <a:endParaRPr lang="en-US"/>
        </a:p>
      </dgm:t>
    </dgm:pt>
    <dgm:pt modelId="{22CB7DF3-BCF8-4681-BC5E-B37C9E53A2FA}" type="sibTrans" cxnId="{C4398F43-EB9B-4399-9BF2-36712AD6CAF0}">
      <dgm:prSet/>
      <dgm:spPr/>
      <dgm:t>
        <a:bodyPr/>
        <a:lstStyle/>
        <a:p>
          <a:endParaRPr lang="en-US"/>
        </a:p>
      </dgm:t>
    </dgm:pt>
    <dgm:pt modelId="{16BB9654-C1CE-4AE6-BBDD-F6AD5B47735D}">
      <dgm:prSet/>
      <dgm:spPr/>
      <dgm:t>
        <a:bodyPr/>
        <a:lstStyle/>
        <a:p>
          <a:r>
            <a:rPr lang="en-US" dirty="0" smtClean="0"/>
            <a:t>You are using a mobile phone and are signed into the Canon image printing website. You click to print Flickr photos. The Canon client app redirects you to the Flickr </a:t>
          </a:r>
          <a:r>
            <a:rPr lang="en-US" dirty="0" err="1" smtClean="0"/>
            <a:t>OAuth</a:t>
          </a:r>
          <a:r>
            <a:rPr lang="en-US" dirty="0" smtClean="0"/>
            <a:t> Authorization Server. You must already have a Flickr account.</a:t>
          </a:r>
          <a:endParaRPr lang="en-US" dirty="0"/>
        </a:p>
      </dgm:t>
    </dgm:pt>
    <dgm:pt modelId="{3FFBBC13-DC63-4433-A8F3-76554E33343F}" type="parTrans" cxnId="{D0FA34A7-8FA7-4723-B67C-11B55ED8535A}">
      <dgm:prSet/>
      <dgm:spPr/>
      <dgm:t>
        <a:bodyPr/>
        <a:lstStyle/>
        <a:p>
          <a:endParaRPr lang="en-US"/>
        </a:p>
      </dgm:t>
    </dgm:pt>
    <dgm:pt modelId="{79838764-D844-4CCF-9826-044FEBD3439E}" type="sibTrans" cxnId="{D0FA34A7-8FA7-4723-B67C-11B55ED8535A}">
      <dgm:prSet/>
      <dgm:spPr/>
      <dgm:t>
        <a:bodyPr/>
        <a:lstStyle/>
        <a:p>
          <a:endParaRPr lang="en-US"/>
        </a:p>
      </dgm:t>
    </dgm:pt>
    <dgm:pt modelId="{427866D0-F0FC-45AF-AE49-9DA16EE910E7}">
      <dgm:prSet/>
      <dgm:spPr/>
      <dgm:t>
        <a:bodyPr/>
        <a:lstStyle/>
        <a:p>
          <a:r>
            <a:rPr lang="en-US" dirty="0" smtClean="0"/>
            <a:t>You log into your Flickr account, and the Flickr Authorization Server asks you "Do you want to allow the Canon printing app to access your photos?". You click </a:t>
          </a:r>
          <a:r>
            <a:rPr lang="en-US" b="1" dirty="0" smtClean="0"/>
            <a:t>Yes</a:t>
          </a:r>
          <a:r>
            <a:rPr lang="en-US" dirty="0" smtClean="0"/>
            <a:t> to authorize.</a:t>
          </a:r>
          <a:endParaRPr lang="en-US" dirty="0"/>
        </a:p>
      </dgm:t>
    </dgm:pt>
    <dgm:pt modelId="{927DF7AA-C7DA-4C62-85A5-015AD552FC9F}" type="parTrans" cxnId="{72A96C30-C929-4765-A935-E32801013415}">
      <dgm:prSet/>
      <dgm:spPr/>
      <dgm:t>
        <a:bodyPr/>
        <a:lstStyle/>
        <a:p>
          <a:endParaRPr lang="en-US"/>
        </a:p>
      </dgm:t>
    </dgm:pt>
    <dgm:pt modelId="{369DFE9A-FE08-4DF0-B81B-F7ECE035169F}" type="sibTrans" cxnId="{72A96C30-C929-4765-A935-E32801013415}">
      <dgm:prSet/>
      <dgm:spPr/>
      <dgm:t>
        <a:bodyPr/>
        <a:lstStyle/>
        <a:p>
          <a:endParaRPr lang="en-US"/>
        </a:p>
      </dgm:t>
    </dgm:pt>
    <dgm:pt modelId="{C2FFB1C1-F81E-440F-9C45-AA4885735E89}">
      <dgm:prSet/>
      <dgm:spPr/>
      <dgm:t>
        <a:bodyPr/>
        <a:lstStyle/>
        <a:p>
          <a:r>
            <a:rPr lang="en-US" dirty="0" smtClean="0"/>
            <a:t>When successful, the printing app receives an authorization code at the callback URL that was pre-registered out of band.</a:t>
          </a:r>
          <a:endParaRPr lang="en-US" dirty="0"/>
        </a:p>
      </dgm:t>
    </dgm:pt>
    <dgm:pt modelId="{6547F53C-1620-47D4-8B6E-3A13064FF145}" type="parTrans" cxnId="{7BEA52AF-85FB-4469-8D06-8B94225344B3}">
      <dgm:prSet/>
      <dgm:spPr/>
      <dgm:t>
        <a:bodyPr/>
        <a:lstStyle/>
        <a:p>
          <a:endParaRPr lang="en-US"/>
        </a:p>
      </dgm:t>
    </dgm:pt>
    <dgm:pt modelId="{0D6B2A0E-4392-41D3-B5A2-A0D613AF7C73}" type="sibTrans" cxnId="{7BEA52AF-85FB-4469-8D06-8B94225344B3}">
      <dgm:prSet/>
      <dgm:spPr/>
      <dgm:t>
        <a:bodyPr/>
        <a:lstStyle/>
        <a:p>
          <a:endParaRPr lang="en-US"/>
        </a:p>
      </dgm:t>
    </dgm:pt>
    <dgm:pt modelId="{59A41B2A-EAEF-4B5E-AD67-C9965986AE7F}">
      <dgm:prSet/>
      <dgm:spPr/>
      <dgm:t>
        <a:bodyPr/>
        <a:lstStyle/>
        <a:p>
          <a:r>
            <a:rPr lang="en-US" dirty="0" smtClean="0"/>
            <a:t>The client app gets the authorization code, and must exchange this short-lived code for an access token. The client app sends another request to the Authorization Server, saying it has a code that proves the user has authorized it to access their photos, and now issue the access token to be sent on to the API (Resource Server). The Authorization Server verifies the authorization code and returns an access token.</a:t>
          </a:r>
          <a:endParaRPr lang="en-US" dirty="0"/>
        </a:p>
      </dgm:t>
    </dgm:pt>
    <dgm:pt modelId="{4264625D-65EB-4C58-A3D1-06952FBD2A88}" type="parTrans" cxnId="{5482AB47-3C70-4511-862E-1C76BFCEAEF9}">
      <dgm:prSet/>
      <dgm:spPr/>
      <dgm:t>
        <a:bodyPr/>
        <a:lstStyle/>
        <a:p>
          <a:endParaRPr lang="en-US"/>
        </a:p>
      </dgm:t>
    </dgm:pt>
    <dgm:pt modelId="{654A2FB2-73CC-45DF-B338-97CA479442A6}" type="sibTrans" cxnId="{5482AB47-3C70-4511-862E-1C76BFCEAEF9}">
      <dgm:prSet/>
      <dgm:spPr/>
      <dgm:t>
        <a:bodyPr/>
        <a:lstStyle/>
        <a:p>
          <a:endParaRPr lang="en-US"/>
        </a:p>
      </dgm:t>
    </dgm:pt>
    <dgm:pt modelId="{C3236474-65B5-4E92-87C7-5505162902F3}">
      <dgm:prSet/>
      <dgm:spPr/>
      <dgm:t>
        <a:bodyPr/>
        <a:lstStyle/>
        <a:p>
          <a:r>
            <a:rPr lang="en-US" dirty="0" smtClean="0"/>
            <a:t>The client app sends the access token to the API (Resource Server), and receives the photos as requested.</a:t>
          </a:r>
          <a:endParaRPr lang="en-US" dirty="0"/>
        </a:p>
      </dgm:t>
    </dgm:pt>
    <dgm:pt modelId="{5A05C431-1155-4A1B-935A-D68B2A4D8D10}" type="parTrans" cxnId="{EB3AFBD2-CB42-4E02-B889-CC45149B9008}">
      <dgm:prSet/>
      <dgm:spPr/>
      <dgm:t>
        <a:bodyPr/>
        <a:lstStyle/>
        <a:p>
          <a:endParaRPr lang="en-US"/>
        </a:p>
      </dgm:t>
    </dgm:pt>
    <dgm:pt modelId="{7FA4BBD2-1686-451B-A7EC-CDC9A07504E6}" type="sibTrans" cxnId="{EB3AFBD2-CB42-4E02-B889-CC45149B9008}">
      <dgm:prSet/>
      <dgm:spPr/>
      <dgm:t>
        <a:bodyPr/>
        <a:lstStyle/>
        <a:p>
          <a:endParaRPr lang="en-US"/>
        </a:p>
      </dgm:t>
    </dgm:pt>
    <dgm:pt modelId="{244F2847-0DB6-4ABA-8587-ECBDFB9D28D5}">
      <dgm:prSet/>
      <dgm:spPr/>
      <dgm:t>
        <a:bodyPr/>
        <a:lstStyle/>
        <a:p>
          <a:endParaRPr lang="en-US" dirty="0" smtClean="0"/>
        </a:p>
      </dgm:t>
    </dgm:pt>
    <dgm:pt modelId="{4F03DAB8-F957-4067-AF0F-5B08218A57AB}" type="parTrans" cxnId="{F883F8B2-32D9-416D-9729-C35835C09619}">
      <dgm:prSet/>
      <dgm:spPr/>
      <dgm:t>
        <a:bodyPr/>
        <a:lstStyle/>
        <a:p>
          <a:endParaRPr lang="en-US"/>
        </a:p>
      </dgm:t>
    </dgm:pt>
    <dgm:pt modelId="{E3C6EAAD-DD1B-4101-9C98-1D0053C57E88}" type="sibTrans" cxnId="{F883F8B2-32D9-416D-9729-C35835C09619}">
      <dgm:prSet/>
      <dgm:spPr/>
      <dgm:t>
        <a:bodyPr/>
        <a:lstStyle/>
        <a:p>
          <a:endParaRPr lang="en-US"/>
        </a:p>
      </dgm:t>
    </dgm:pt>
    <dgm:pt modelId="{44841A9D-6851-4456-B66E-C538AAA14C13}" type="pres">
      <dgm:prSet presAssocID="{197D080B-2E12-4AF8-8740-939741ED4314}" presName="linear" presStyleCnt="0">
        <dgm:presLayoutVars>
          <dgm:dir/>
          <dgm:animLvl val="lvl"/>
          <dgm:resizeHandles val="exact"/>
        </dgm:presLayoutVars>
      </dgm:prSet>
      <dgm:spPr/>
      <dgm:t>
        <a:bodyPr/>
        <a:lstStyle/>
        <a:p>
          <a:endParaRPr lang="en-US"/>
        </a:p>
      </dgm:t>
    </dgm:pt>
    <dgm:pt modelId="{5CBDCDC1-DA1B-44C7-9AEB-12FDFF05C237}" type="pres">
      <dgm:prSet presAssocID="{84C26DBC-2E68-46C4-AF9E-2D08E5034586}" presName="parentLin" presStyleCnt="0"/>
      <dgm:spPr/>
    </dgm:pt>
    <dgm:pt modelId="{A07E9C44-CC27-48DF-93C6-1FA24826E960}" type="pres">
      <dgm:prSet presAssocID="{84C26DBC-2E68-46C4-AF9E-2D08E5034586}" presName="parentLeftMargin" presStyleLbl="node1" presStyleIdx="0" presStyleCnt="1"/>
      <dgm:spPr/>
      <dgm:t>
        <a:bodyPr/>
        <a:lstStyle/>
        <a:p>
          <a:endParaRPr lang="en-US"/>
        </a:p>
      </dgm:t>
    </dgm:pt>
    <dgm:pt modelId="{27A2C081-6553-4EA6-B253-D445227FC756}" type="pres">
      <dgm:prSet presAssocID="{84C26DBC-2E68-46C4-AF9E-2D08E5034586}" presName="parentText" presStyleLbl="node1" presStyleIdx="0" presStyleCnt="1" custScaleY="109344">
        <dgm:presLayoutVars>
          <dgm:chMax val="0"/>
          <dgm:bulletEnabled val="1"/>
        </dgm:presLayoutVars>
      </dgm:prSet>
      <dgm:spPr/>
      <dgm:t>
        <a:bodyPr/>
        <a:lstStyle/>
        <a:p>
          <a:endParaRPr lang="en-US"/>
        </a:p>
      </dgm:t>
    </dgm:pt>
    <dgm:pt modelId="{422FE2A1-408B-49FD-AA62-25BA7B33794E}" type="pres">
      <dgm:prSet presAssocID="{84C26DBC-2E68-46C4-AF9E-2D08E5034586}" presName="negativeSpace" presStyleCnt="0"/>
      <dgm:spPr/>
    </dgm:pt>
    <dgm:pt modelId="{403AA180-C9D8-46D3-82DF-EB76795765A7}" type="pres">
      <dgm:prSet presAssocID="{84C26DBC-2E68-46C4-AF9E-2D08E5034586}" presName="childText" presStyleLbl="conFgAcc1" presStyleIdx="0" presStyleCnt="1">
        <dgm:presLayoutVars>
          <dgm:bulletEnabled val="1"/>
        </dgm:presLayoutVars>
      </dgm:prSet>
      <dgm:spPr/>
      <dgm:t>
        <a:bodyPr/>
        <a:lstStyle/>
        <a:p>
          <a:endParaRPr lang="en-US"/>
        </a:p>
      </dgm:t>
    </dgm:pt>
  </dgm:ptLst>
  <dgm:cxnLst>
    <dgm:cxn modelId="{D0FA34A7-8FA7-4723-B67C-11B55ED8535A}" srcId="{84C26DBC-2E68-46C4-AF9E-2D08E5034586}" destId="{16BB9654-C1CE-4AE6-BBDD-F6AD5B47735D}" srcOrd="0" destOrd="0" parTransId="{3FFBBC13-DC63-4433-A8F3-76554E33343F}" sibTransId="{79838764-D844-4CCF-9826-044FEBD3439E}"/>
    <dgm:cxn modelId="{72A96C30-C929-4765-A935-E32801013415}" srcId="{84C26DBC-2E68-46C4-AF9E-2D08E5034586}" destId="{427866D0-F0FC-45AF-AE49-9DA16EE910E7}" srcOrd="1" destOrd="0" parTransId="{927DF7AA-C7DA-4C62-85A5-015AD552FC9F}" sibTransId="{369DFE9A-FE08-4DF0-B81B-F7ECE035169F}"/>
    <dgm:cxn modelId="{AF7A45A1-432E-4197-B6CB-919D9BE9F47C}" type="presOf" srcId="{C2FFB1C1-F81E-440F-9C45-AA4885735E89}" destId="{403AA180-C9D8-46D3-82DF-EB76795765A7}" srcOrd="0" destOrd="2" presId="urn:microsoft.com/office/officeart/2005/8/layout/list1"/>
    <dgm:cxn modelId="{7BEA52AF-85FB-4469-8D06-8B94225344B3}" srcId="{84C26DBC-2E68-46C4-AF9E-2D08E5034586}" destId="{C2FFB1C1-F81E-440F-9C45-AA4885735E89}" srcOrd="2" destOrd="0" parTransId="{6547F53C-1620-47D4-8B6E-3A13064FF145}" sibTransId="{0D6B2A0E-4392-41D3-B5A2-A0D613AF7C73}"/>
    <dgm:cxn modelId="{6FA8582B-5CA7-426A-8A72-FC46848E981F}" type="presOf" srcId="{84C26DBC-2E68-46C4-AF9E-2D08E5034586}" destId="{27A2C081-6553-4EA6-B253-D445227FC756}" srcOrd="1" destOrd="0" presId="urn:microsoft.com/office/officeart/2005/8/layout/list1"/>
    <dgm:cxn modelId="{1D569888-C97B-4370-BD55-C5553D5D883E}" type="presOf" srcId="{84C26DBC-2E68-46C4-AF9E-2D08E5034586}" destId="{A07E9C44-CC27-48DF-93C6-1FA24826E960}" srcOrd="0" destOrd="0" presId="urn:microsoft.com/office/officeart/2005/8/layout/list1"/>
    <dgm:cxn modelId="{EB3AFBD2-CB42-4E02-B889-CC45149B9008}" srcId="{84C26DBC-2E68-46C4-AF9E-2D08E5034586}" destId="{C3236474-65B5-4E92-87C7-5505162902F3}" srcOrd="4" destOrd="0" parTransId="{5A05C431-1155-4A1B-935A-D68B2A4D8D10}" sibTransId="{7FA4BBD2-1686-451B-A7EC-CDC9A07504E6}"/>
    <dgm:cxn modelId="{F883F8B2-32D9-416D-9729-C35835C09619}" srcId="{84C26DBC-2E68-46C4-AF9E-2D08E5034586}" destId="{244F2847-0DB6-4ABA-8587-ECBDFB9D28D5}" srcOrd="5" destOrd="0" parTransId="{4F03DAB8-F957-4067-AF0F-5B08218A57AB}" sibTransId="{E3C6EAAD-DD1B-4101-9C98-1D0053C57E88}"/>
    <dgm:cxn modelId="{B12D1BB0-ACD4-4F3D-B37C-894572A840A4}" type="presOf" srcId="{16BB9654-C1CE-4AE6-BBDD-F6AD5B47735D}" destId="{403AA180-C9D8-46D3-82DF-EB76795765A7}" srcOrd="0" destOrd="0" presId="urn:microsoft.com/office/officeart/2005/8/layout/list1"/>
    <dgm:cxn modelId="{8B20FFDD-E23C-4CA8-AB33-62448B22CFBA}" type="presOf" srcId="{244F2847-0DB6-4ABA-8587-ECBDFB9D28D5}" destId="{403AA180-C9D8-46D3-82DF-EB76795765A7}" srcOrd="0" destOrd="5" presId="urn:microsoft.com/office/officeart/2005/8/layout/list1"/>
    <dgm:cxn modelId="{F1951C6F-D812-467C-8680-A49E8AFBDF4B}" type="presOf" srcId="{197D080B-2E12-4AF8-8740-939741ED4314}" destId="{44841A9D-6851-4456-B66E-C538AAA14C13}" srcOrd="0" destOrd="0" presId="urn:microsoft.com/office/officeart/2005/8/layout/list1"/>
    <dgm:cxn modelId="{8CAC45A2-B3FC-4AF8-84EF-D242FA828385}" type="presOf" srcId="{59A41B2A-EAEF-4B5E-AD67-C9965986AE7F}" destId="{403AA180-C9D8-46D3-82DF-EB76795765A7}" srcOrd="0" destOrd="3" presId="urn:microsoft.com/office/officeart/2005/8/layout/list1"/>
    <dgm:cxn modelId="{54DCAE07-9ED5-48D4-9FEE-2553FC9B3800}" type="presOf" srcId="{C3236474-65B5-4E92-87C7-5505162902F3}" destId="{403AA180-C9D8-46D3-82DF-EB76795765A7}" srcOrd="0" destOrd="4" presId="urn:microsoft.com/office/officeart/2005/8/layout/list1"/>
    <dgm:cxn modelId="{39D8E665-C001-4324-8B95-2F165F22468E}" type="presOf" srcId="{427866D0-F0FC-45AF-AE49-9DA16EE910E7}" destId="{403AA180-C9D8-46D3-82DF-EB76795765A7}" srcOrd="0" destOrd="1" presId="urn:microsoft.com/office/officeart/2005/8/layout/list1"/>
    <dgm:cxn modelId="{5482AB47-3C70-4511-862E-1C76BFCEAEF9}" srcId="{84C26DBC-2E68-46C4-AF9E-2D08E5034586}" destId="{59A41B2A-EAEF-4B5E-AD67-C9965986AE7F}" srcOrd="3" destOrd="0" parTransId="{4264625D-65EB-4C58-A3D1-06952FBD2A88}" sibTransId="{654A2FB2-73CC-45DF-B338-97CA479442A6}"/>
    <dgm:cxn modelId="{C4398F43-EB9B-4399-9BF2-36712AD6CAF0}" srcId="{197D080B-2E12-4AF8-8740-939741ED4314}" destId="{84C26DBC-2E68-46C4-AF9E-2D08E5034586}" srcOrd="0" destOrd="0" parTransId="{985D9AC3-3939-4B76-A3C6-126133BE443A}" sibTransId="{22CB7DF3-BCF8-4681-BC5E-B37C9E53A2FA}"/>
    <dgm:cxn modelId="{E3A69CDD-7836-467F-A1EA-AFC607D12D0B}" type="presParOf" srcId="{44841A9D-6851-4456-B66E-C538AAA14C13}" destId="{5CBDCDC1-DA1B-44C7-9AEB-12FDFF05C237}" srcOrd="0" destOrd="0" presId="urn:microsoft.com/office/officeart/2005/8/layout/list1"/>
    <dgm:cxn modelId="{F251A403-4523-4C24-8959-5ABBC2AA89CA}" type="presParOf" srcId="{5CBDCDC1-DA1B-44C7-9AEB-12FDFF05C237}" destId="{A07E9C44-CC27-48DF-93C6-1FA24826E960}" srcOrd="0" destOrd="0" presId="urn:microsoft.com/office/officeart/2005/8/layout/list1"/>
    <dgm:cxn modelId="{6163F82A-A982-4BB3-AF37-E6CDD6B8418E}" type="presParOf" srcId="{5CBDCDC1-DA1B-44C7-9AEB-12FDFF05C237}" destId="{27A2C081-6553-4EA6-B253-D445227FC756}" srcOrd="1" destOrd="0" presId="urn:microsoft.com/office/officeart/2005/8/layout/list1"/>
    <dgm:cxn modelId="{8E4CE469-AF96-4F1C-8215-78D70A150A0A}" type="presParOf" srcId="{44841A9D-6851-4456-B66E-C538AAA14C13}" destId="{422FE2A1-408B-49FD-AA62-25BA7B33794E}" srcOrd="1" destOrd="0" presId="urn:microsoft.com/office/officeart/2005/8/layout/list1"/>
    <dgm:cxn modelId="{A6285995-D5CA-4D37-8E7B-06501CB65109}" type="presParOf" srcId="{44841A9D-6851-4456-B66E-C538AAA14C13}" destId="{403AA180-C9D8-46D3-82DF-EB76795765A7}" srcOrd="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0EBD75B-A49D-4040-BE8D-A68FA15841DF}" type="doc">
      <dgm:prSet loTypeId="urn:microsoft.com/office/officeart/2005/8/layout/hList3" loCatId="list" qsTypeId="urn:microsoft.com/office/officeart/2005/8/quickstyle/simple1" qsCatId="simple" csTypeId="urn:microsoft.com/office/officeart/2005/8/colors/accent5_1" csCatId="accent5" phldr="1"/>
      <dgm:spPr/>
      <dgm:t>
        <a:bodyPr/>
        <a:lstStyle/>
        <a:p>
          <a:endParaRPr lang="en-US"/>
        </a:p>
      </dgm:t>
    </dgm:pt>
    <dgm:pt modelId="{D4A3CDE2-2865-438A-8C20-9F080B672390}">
      <dgm:prSet phldrT="[Text]" custT="1"/>
      <dgm:spPr/>
      <dgm:t>
        <a:bodyPr/>
        <a:lstStyle/>
        <a:p>
          <a:pPr algn="l"/>
          <a:r>
            <a:rPr lang="en-US" altLang="en-US" sz="2400" dirty="0" err="1" smtClean="0"/>
            <a:t>OAuth</a:t>
          </a:r>
          <a:r>
            <a:rPr lang="en-US" altLang="en-US" sz="2400" dirty="0" smtClean="0"/>
            <a:t> 2 defines four grant types, each of which is useful in different cases:</a:t>
          </a:r>
          <a:endParaRPr lang="en-US" sz="2400" dirty="0"/>
        </a:p>
      </dgm:t>
    </dgm:pt>
    <dgm:pt modelId="{B24B9C12-7569-449F-882E-BA9109AAE721}" type="parTrans" cxnId="{EAB26045-D73E-4A55-AB63-F957B502FF3B}">
      <dgm:prSet/>
      <dgm:spPr/>
      <dgm:t>
        <a:bodyPr/>
        <a:lstStyle/>
        <a:p>
          <a:endParaRPr lang="en-US"/>
        </a:p>
      </dgm:t>
    </dgm:pt>
    <dgm:pt modelId="{A1940625-E593-4291-8EDA-5797B7E1F3AB}" type="sibTrans" cxnId="{EAB26045-D73E-4A55-AB63-F957B502FF3B}">
      <dgm:prSet/>
      <dgm:spPr/>
      <dgm:t>
        <a:bodyPr/>
        <a:lstStyle/>
        <a:p>
          <a:endParaRPr lang="en-US"/>
        </a:p>
      </dgm:t>
    </dgm:pt>
    <dgm:pt modelId="{43FF21C4-B7E9-422D-B3E8-0C614FDF69CF}">
      <dgm:prSet phldrT="[Text]" custT="1"/>
      <dgm:spPr/>
      <dgm:t>
        <a:bodyPr/>
        <a:lstStyle/>
        <a:p>
          <a:r>
            <a:rPr lang="en-US" altLang="en-US" sz="2300" dirty="0" smtClean="0"/>
            <a:t>1. </a:t>
          </a:r>
          <a:r>
            <a:rPr lang="en-US" altLang="en-US" sz="1800" dirty="0" smtClean="0"/>
            <a:t>Authorization code grant flow </a:t>
          </a:r>
        </a:p>
        <a:p>
          <a:r>
            <a:rPr lang="en-US" altLang="en-US" sz="1800" dirty="0" smtClean="0"/>
            <a:t>-Web-server apps: </a:t>
          </a:r>
          <a:r>
            <a:rPr lang="en-US" altLang="en-US" sz="1800" dirty="0" err="1" smtClean="0"/>
            <a:t>authorization_code</a:t>
          </a:r>
          <a:r>
            <a:rPr lang="en-US" altLang="en-US" sz="1800" dirty="0" smtClean="0"/>
            <a:t> </a:t>
          </a:r>
          <a:endParaRPr lang="en-US" sz="1800" dirty="0"/>
        </a:p>
      </dgm:t>
    </dgm:pt>
    <dgm:pt modelId="{7D8467A1-B0A9-42F6-A68F-B445D1B20C44}" type="parTrans" cxnId="{8D508F95-6D63-4AE9-BAE3-7716859ACBC2}">
      <dgm:prSet/>
      <dgm:spPr/>
      <dgm:t>
        <a:bodyPr/>
        <a:lstStyle/>
        <a:p>
          <a:endParaRPr lang="en-US"/>
        </a:p>
      </dgm:t>
    </dgm:pt>
    <dgm:pt modelId="{F1BBDABF-7321-48B4-A331-F0EFB6274BAF}" type="sibTrans" cxnId="{8D508F95-6D63-4AE9-BAE3-7716859ACBC2}">
      <dgm:prSet/>
      <dgm:spPr/>
      <dgm:t>
        <a:bodyPr/>
        <a:lstStyle/>
        <a:p>
          <a:endParaRPr lang="en-US"/>
        </a:p>
      </dgm:t>
    </dgm:pt>
    <dgm:pt modelId="{69B00EC2-FB04-471C-B1ED-6F9556CB9339}">
      <dgm:prSet phldrT="[Text]" custT="1"/>
      <dgm:spPr/>
      <dgm:t>
        <a:bodyPr/>
        <a:lstStyle/>
        <a:p>
          <a:r>
            <a:rPr lang="en-US" altLang="en-US" sz="2700" dirty="0" smtClean="0"/>
            <a:t>2</a:t>
          </a:r>
          <a:r>
            <a:rPr lang="en-US" altLang="en-US" sz="1800" dirty="0" smtClean="0"/>
            <a:t>. Implicit grant flow</a:t>
          </a:r>
        </a:p>
        <a:p>
          <a:r>
            <a:rPr lang="en-US" altLang="en-US" sz="1800" dirty="0" smtClean="0"/>
            <a:t>-Browser-based apps: implicit </a:t>
          </a:r>
        </a:p>
        <a:p>
          <a:r>
            <a:rPr lang="en-US" altLang="en-US" sz="1800" dirty="0" smtClean="0"/>
            <a:t>-Mobile apps – implicit </a:t>
          </a:r>
          <a:endParaRPr lang="en-US" sz="1800" dirty="0"/>
        </a:p>
      </dgm:t>
    </dgm:pt>
    <dgm:pt modelId="{AB2C6071-8A00-4A3E-844C-3D09724C38BE}" type="parTrans" cxnId="{C38E648F-53EB-4B80-8FC3-08EC2F48F8DA}">
      <dgm:prSet/>
      <dgm:spPr/>
      <dgm:t>
        <a:bodyPr/>
        <a:lstStyle/>
        <a:p>
          <a:endParaRPr lang="en-US"/>
        </a:p>
      </dgm:t>
    </dgm:pt>
    <dgm:pt modelId="{EB20A682-B417-4C60-AB24-E8D322E522B6}" type="sibTrans" cxnId="{C38E648F-53EB-4B80-8FC3-08EC2F48F8DA}">
      <dgm:prSet/>
      <dgm:spPr/>
      <dgm:t>
        <a:bodyPr/>
        <a:lstStyle/>
        <a:p>
          <a:endParaRPr lang="en-US"/>
        </a:p>
      </dgm:t>
    </dgm:pt>
    <dgm:pt modelId="{68AAE59C-15A6-4BB0-88C1-8D7F1A28B71C}">
      <dgm:prSet phldrT="[Text]" custT="1"/>
      <dgm:spPr/>
      <dgm:t>
        <a:bodyPr/>
        <a:lstStyle/>
        <a:p>
          <a:r>
            <a:rPr lang="en-US" altLang="en-US" sz="2200" dirty="0" smtClean="0"/>
            <a:t>3. </a:t>
          </a:r>
          <a:r>
            <a:rPr lang="en-US" altLang="en-US" sz="1800" dirty="0" smtClean="0"/>
            <a:t>Resource owner password credentials grant flow </a:t>
          </a:r>
        </a:p>
        <a:p>
          <a:r>
            <a:rPr lang="en-US" altLang="en-US" sz="1800" dirty="0" smtClean="0"/>
            <a:t>-Username/password access: password </a:t>
          </a:r>
          <a:endParaRPr lang="en-US" sz="1800" dirty="0"/>
        </a:p>
      </dgm:t>
    </dgm:pt>
    <dgm:pt modelId="{75633925-FFD1-40C9-9A11-8650DF008FA4}" type="parTrans" cxnId="{1EF204C6-2E39-446E-9A7E-6B85E52051E5}">
      <dgm:prSet/>
      <dgm:spPr/>
      <dgm:t>
        <a:bodyPr/>
        <a:lstStyle/>
        <a:p>
          <a:endParaRPr lang="en-US"/>
        </a:p>
      </dgm:t>
    </dgm:pt>
    <dgm:pt modelId="{558031BF-7342-4B2C-8555-25F27613962F}" type="sibTrans" cxnId="{1EF204C6-2E39-446E-9A7E-6B85E52051E5}">
      <dgm:prSet/>
      <dgm:spPr/>
      <dgm:t>
        <a:bodyPr/>
        <a:lstStyle/>
        <a:p>
          <a:endParaRPr lang="en-US"/>
        </a:p>
      </dgm:t>
    </dgm:pt>
    <dgm:pt modelId="{7274172F-623D-4011-8926-A6A0FC78AAAB}">
      <dgm:prSet custT="1"/>
      <dgm:spPr/>
      <dgm:t>
        <a:bodyPr anchor="ctr" anchorCtr="1"/>
        <a:lstStyle/>
        <a:p>
          <a:pPr algn="l"/>
          <a:r>
            <a:rPr lang="en-US" altLang="en-US" sz="3000" dirty="0" smtClean="0"/>
            <a:t>4. </a:t>
          </a:r>
          <a:r>
            <a:rPr lang="en-US" altLang="en-US" sz="1800" dirty="0" smtClean="0"/>
            <a:t>Client credentials grant flow </a:t>
          </a:r>
        </a:p>
        <a:p>
          <a:pPr algn="l"/>
          <a:r>
            <a:rPr lang="en-US" altLang="en-US" sz="1800" dirty="0" smtClean="0"/>
            <a:t>-Application access: client credentials</a:t>
          </a:r>
          <a:endParaRPr lang="en-US" altLang="en-US" sz="1800" dirty="0"/>
        </a:p>
      </dgm:t>
    </dgm:pt>
    <dgm:pt modelId="{901F9575-5E30-49B3-AF5E-3D80E940F6D3}" type="parTrans" cxnId="{2AEE5E9C-696A-4262-A819-A37B34AFA08A}">
      <dgm:prSet/>
      <dgm:spPr/>
      <dgm:t>
        <a:bodyPr/>
        <a:lstStyle/>
        <a:p>
          <a:endParaRPr lang="en-US"/>
        </a:p>
      </dgm:t>
    </dgm:pt>
    <dgm:pt modelId="{48CD815E-0830-4FA1-AFE7-ABAB6713DE82}" type="sibTrans" cxnId="{2AEE5E9C-696A-4262-A819-A37B34AFA08A}">
      <dgm:prSet/>
      <dgm:spPr/>
      <dgm:t>
        <a:bodyPr/>
        <a:lstStyle/>
        <a:p>
          <a:endParaRPr lang="en-US"/>
        </a:p>
      </dgm:t>
    </dgm:pt>
    <dgm:pt modelId="{15EC4DB6-4267-49B8-BE26-675564526470}" type="pres">
      <dgm:prSet presAssocID="{30EBD75B-A49D-4040-BE8D-A68FA15841DF}" presName="composite" presStyleCnt="0">
        <dgm:presLayoutVars>
          <dgm:chMax val="1"/>
          <dgm:dir/>
          <dgm:resizeHandles val="exact"/>
        </dgm:presLayoutVars>
      </dgm:prSet>
      <dgm:spPr/>
      <dgm:t>
        <a:bodyPr/>
        <a:lstStyle/>
        <a:p>
          <a:endParaRPr lang="en-US"/>
        </a:p>
      </dgm:t>
    </dgm:pt>
    <dgm:pt modelId="{737A23C7-B954-4148-8206-94BBCC06530A}" type="pres">
      <dgm:prSet presAssocID="{D4A3CDE2-2865-438A-8C20-9F080B672390}" presName="roof" presStyleLbl="dkBgShp" presStyleIdx="0" presStyleCnt="2"/>
      <dgm:spPr/>
      <dgm:t>
        <a:bodyPr/>
        <a:lstStyle/>
        <a:p>
          <a:endParaRPr lang="en-US"/>
        </a:p>
      </dgm:t>
    </dgm:pt>
    <dgm:pt modelId="{0E360F68-3CC2-4F8A-B4A3-8DD660E61EDE}" type="pres">
      <dgm:prSet presAssocID="{D4A3CDE2-2865-438A-8C20-9F080B672390}" presName="pillars" presStyleCnt="0"/>
      <dgm:spPr/>
    </dgm:pt>
    <dgm:pt modelId="{8D2885F2-6CB0-43A6-BD61-802CA70970BA}" type="pres">
      <dgm:prSet presAssocID="{D4A3CDE2-2865-438A-8C20-9F080B672390}" presName="pillar1" presStyleLbl="node1" presStyleIdx="0" presStyleCnt="4">
        <dgm:presLayoutVars>
          <dgm:bulletEnabled val="1"/>
        </dgm:presLayoutVars>
      </dgm:prSet>
      <dgm:spPr/>
      <dgm:t>
        <a:bodyPr/>
        <a:lstStyle/>
        <a:p>
          <a:endParaRPr lang="en-US"/>
        </a:p>
      </dgm:t>
    </dgm:pt>
    <dgm:pt modelId="{F6044883-4B12-4532-AC25-BEF60973F9E9}" type="pres">
      <dgm:prSet presAssocID="{69B00EC2-FB04-471C-B1ED-6F9556CB9339}" presName="pillarX" presStyleLbl="node1" presStyleIdx="1" presStyleCnt="4">
        <dgm:presLayoutVars>
          <dgm:bulletEnabled val="1"/>
        </dgm:presLayoutVars>
      </dgm:prSet>
      <dgm:spPr/>
      <dgm:t>
        <a:bodyPr/>
        <a:lstStyle/>
        <a:p>
          <a:endParaRPr lang="en-US"/>
        </a:p>
      </dgm:t>
    </dgm:pt>
    <dgm:pt modelId="{680019C8-03B4-4B9D-AC7D-4329B96BD181}" type="pres">
      <dgm:prSet presAssocID="{68AAE59C-15A6-4BB0-88C1-8D7F1A28B71C}" presName="pillarX" presStyleLbl="node1" presStyleIdx="2" presStyleCnt="4">
        <dgm:presLayoutVars>
          <dgm:bulletEnabled val="1"/>
        </dgm:presLayoutVars>
      </dgm:prSet>
      <dgm:spPr/>
      <dgm:t>
        <a:bodyPr/>
        <a:lstStyle/>
        <a:p>
          <a:endParaRPr lang="en-US"/>
        </a:p>
      </dgm:t>
    </dgm:pt>
    <dgm:pt modelId="{9D74562F-3849-4F82-B3D5-8122CB0EE2FA}" type="pres">
      <dgm:prSet presAssocID="{7274172F-623D-4011-8926-A6A0FC78AAAB}" presName="pillarX" presStyleLbl="node1" presStyleIdx="3" presStyleCnt="4">
        <dgm:presLayoutVars>
          <dgm:bulletEnabled val="1"/>
        </dgm:presLayoutVars>
      </dgm:prSet>
      <dgm:spPr/>
      <dgm:t>
        <a:bodyPr/>
        <a:lstStyle/>
        <a:p>
          <a:endParaRPr lang="en-US"/>
        </a:p>
      </dgm:t>
    </dgm:pt>
    <dgm:pt modelId="{BFC0E0DC-270C-42B3-959E-B01F9398AEE4}" type="pres">
      <dgm:prSet presAssocID="{D4A3CDE2-2865-438A-8C20-9F080B672390}" presName="base" presStyleLbl="dkBgShp" presStyleIdx="1" presStyleCnt="2"/>
      <dgm:spPr/>
    </dgm:pt>
  </dgm:ptLst>
  <dgm:cxnLst>
    <dgm:cxn modelId="{CFA808BD-493B-4B1D-AA01-08609F6579C7}" type="presOf" srcId="{D4A3CDE2-2865-438A-8C20-9F080B672390}" destId="{737A23C7-B954-4148-8206-94BBCC06530A}" srcOrd="0" destOrd="0" presId="urn:microsoft.com/office/officeart/2005/8/layout/hList3"/>
    <dgm:cxn modelId="{1EF204C6-2E39-446E-9A7E-6B85E52051E5}" srcId="{D4A3CDE2-2865-438A-8C20-9F080B672390}" destId="{68AAE59C-15A6-4BB0-88C1-8D7F1A28B71C}" srcOrd="2" destOrd="0" parTransId="{75633925-FFD1-40C9-9A11-8650DF008FA4}" sibTransId="{558031BF-7342-4B2C-8555-25F27613962F}"/>
    <dgm:cxn modelId="{78B2826E-B179-4BF1-852E-79ECDFE0798E}" type="presOf" srcId="{7274172F-623D-4011-8926-A6A0FC78AAAB}" destId="{9D74562F-3849-4F82-B3D5-8122CB0EE2FA}" srcOrd="0" destOrd="0" presId="urn:microsoft.com/office/officeart/2005/8/layout/hList3"/>
    <dgm:cxn modelId="{1B573C9D-9207-4AA3-A417-33EDD058E2EC}" type="presOf" srcId="{43FF21C4-B7E9-422D-B3E8-0C614FDF69CF}" destId="{8D2885F2-6CB0-43A6-BD61-802CA70970BA}" srcOrd="0" destOrd="0" presId="urn:microsoft.com/office/officeart/2005/8/layout/hList3"/>
    <dgm:cxn modelId="{2AEE5E9C-696A-4262-A819-A37B34AFA08A}" srcId="{D4A3CDE2-2865-438A-8C20-9F080B672390}" destId="{7274172F-623D-4011-8926-A6A0FC78AAAB}" srcOrd="3" destOrd="0" parTransId="{901F9575-5E30-49B3-AF5E-3D80E940F6D3}" sibTransId="{48CD815E-0830-4FA1-AFE7-ABAB6713DE82}"/>
    <dgm:cxn modelId="{57372363-766F-4B19-A449-5C0B15299E7B}" type="presOf" srcId="{69B00EC2-FB04-471C-B1ED-6F9556CB9339}" destId="{F6044883-4B12-4532-AC25-BEF60973F9E9}" srcOrd="0" destOrd="0" presId="urn:microsoft.com/office/officeart/2005/8/layout/hList3"/>
    <dgm:cxn modelId="{C38E648F-53EB-4B80-8FC3-08EC2F48F8DA}" srcId="{D4A3CDE2-2865-438A-8C20-9F080B672390}" destId="{69B00EC2-FB04-471C-B1ED-6F9556CB9339}" srcOrd="1" destOrd="0" parTransId="{AB2C6071-8A00-4A3E-844C-3D09724C38BE}" sibTransId="{EB20A682-B417-4C60-AB24-E8D322E522B6}"/>
    <dgm:cxn modelId="{D974FCC9-6F68-4D56-9A48-F639DCFBA7B5}" type="presOf" srcId="{30EBD75B-A49D-4040-BE8D-A68FA15841DF}" destId="{15EC4DB6-4267-49B8-BE26-675564526470}" srcOrd="0" destOrd="0" presId="urn:microsoft.com/office/officeart/2005/8/layout/hList3"/>
    <dgm:cxn modelId="{EAB26045-D73E-4A55-AB63-F957B502FF3B}" srcId="{30EBD75B-A49D-4040-BE8D-A68FA15841DF}" destId="{D4A3CDE2-2865-438A-8C20-9F080B672390}" srcOrd="0" destOrd="0" parTransId="{B24B9C12-7569-449F-882E-BA9109AAE721}" sibTransId="{A1940625-E593-4291-8EDA-5797B7E1F3AB}"/>
    <dgm:cxn modelId="{F06395E6-185A-4D6E-A030-C9344A8F81FE}" type="presOf" srcId="{68AAE59C-15A6-4BB0-88C1-8D7F1A28B71C}" destId="{680019C8-03B4-4B9D-AC7D-4329B96BD181}" srcOrd="0" destOrd="0" presId="urn:microsoft.com/office/officeart/2005/8/layout/hList3"/>
    <dgm:cxn modelId="{8D508F95-6D63-4AE9-BAE3-7716859ACBC2}" srcId="{D4A3CDE2-2865-438A-8C20-9F080B672390}" destId="{43FF21C4-B7E9-422D-B3E8-0C614FDF69CF}" srcOrd="0" destOrd="0" parTransId="{7D8467A1-B0A9-42F6-A68F-B445D1B20C44}" sibTransId="{F1BBDABF-7321-48B4-A331-F0EFB6274BAF}"/>
    <dgm:cxn modelId="{35ED12E8-0374-4227-BD8B-151BF2DCF9F9}" type="presParOf" srcId="{15EC4DB6-4267-49B8-BE26-675564526470}" destId="{737A23C7-B954-4148-8206-94BBCC06530A}" srcOrd="0" destOrd="0" presId="urn:microsoft.com/office/officeart/2005/8/layout/hList3"/>
    <dgm:cxn modelId="{E7085AD8-8FB1-48BB-BD94-7CF253E030F3}" type="presParOf" srcId="{15EC4DB6-4267-49B8-BE26-675564526470}" destId="{0E360F68-3CC2-4F8A-B4A3-8DD660E61EDE}" srcOrd="1" destOrd="0" presId="urn:microsoft.com/office/officeart/2005/8/layout/hList3"/>
    <dgm:cxn modelId="{9406413F-7A32-46FC-95CF-0B37C2AE377B}" type="presParOf" srcId="{0E360F68-3CC2-4F8A-B4A3-8DD660E61EDE}" destId="{8D2885F2-6CB0-43A6-BD61-802CA70970BA}" srcOrd="0" destOrd="0" presId="urn:microsoft.com/office/officeart/2005/8/layout/hList3"/>
    <dgm:cxn modelId="{92AAEE41-4AF8-4E27-AB47-E9A8FBEBE733}" type="presParOf" srcId="{0E360F68-3CC2-4F8A-B4A3-8DD660E61EDE}" destId="{F6044883-4B12-4532-AC25-BEF60973F9E9}" srcOrd="1" destOrd="0" presId="urn:microsoft.com/office/officeart/2005/8/layout/hList3"/>
    <dgm:cxn modelId="{996E4377-7554-4140-A62B-7A463422DE08}" type="presParOf" srcId="{0E360F68-3CC2-4F8A-B4A3-8DD660E61EDE}" destId="{680019C8-03B4-4B9D-AC7D-4329B96BD181}" srcOrd="2" destOrd="0" presId="urn:microsoft.com/office/officeart/2005/8/layout/hList3"/>
    <dgm:cxn modelId="{675E6896-41C9-42BC-A381-6E8790E338AB}" type="presParOf" srcId="{0E360F68-3CC2-4F8A-B4A3-8DD660E61EDE}" destId="{9D74562F-3849-4F82-B3D5-8122CB0EE2FA}" srcOrd="3" destOrd="0" presId="urn:microsoft.com/office/officeart/2005/8/layout/hList3"/>
    <dgm:cxn modelId="{D97DBD24-DD62-4C53-BC76-90CEBDCE866F}" type="presParOf" srcId="{15EC4DB6-4267-49B8-BE26-675564526470}" destId="{BFC0E0DC-270C-42B3-959E-B01F9398AEE4}" srcOrd="2" destOrd="0" presId="urn:microsoft.com/office/officeart/2005/8/layout/hList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61A5731-9950-4DA2-B5A8-5ED1850305EE}"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8081F49A-2332-4EF4-A03D-B35347695195}">
      <dgm:prSet phldrT="[Text]" custT="1"/>
      <dgm:spPr/>
      <dgm:t>
        <a:bodyPr/>
        <a:lstStyle/>
        <a:p>
          <a:r>
            <a:rPr lang="en-US" altLang="en-US" sz="1800" dirty="0" smtClean="0"/>
            <a:t>User visits the authorization page https://facebook.com/dialog/oauth?response_type=code&amp;client_id=28 653682475872&amp;redirect_uri=</a:t>
          </a:r>
          <a:r>
            <a:rPr lang="en-US" altLang="en-US" sz="1800" dirty="0" err="1" smtClean="0"/>
            <a:t>everydaycity.com&amp;scope</a:t>
          </a:r>
          <a:r>
            <a:rPr lang="en-US" altLang="en-US" sz="1800" dirty="0" smtClean="0"/>
            <a:t>=email</a:t>
          </a:r>
          <a:endParaRPr lang="en-US" sz="1800" dirty="0"/>
        </a:p>
      </dgm:t>
    </dgm:pt>
    <dgm:pt modelId="{96BAFC6C-DE4B-4E3D-AA72-231E8E63EFE3}" type="parTrans" cxnId="{74C15DB1-ED13-4CDA-A5E3-3C82A675CB7E}">
      <dgm:prSet/>
      <dgm:spPr/>
      <dgm:t>
        <a:bodyPr/>
        <a:lstStyle/>
        <a:p>
          <a:endParaRPr lang="en-US" sz="1800"/>
        </a:p>
      </dgm:t>
    </dgm:pt>
    <dgm:pt modelId="{B7892EB6-C817-4494-BB95-DB796A9B9B4E}" type="sibTrans" cxnId="{74C15DB1-ED13-4CDA-A5E3-3C82A675CB7E}">
      <dgm:prSet/>
      <dgm:spPr/>
      <dgm:t>
        <a:bodyPr/>
        <a:lstStyle/>
        <a:p>
          <a:endParaRPr lang="en-US" sz="1800"/>
        </a:p>
      </dgm:t>
    </dgm:pt>
    <dgm:pt modelId="{430A2234-27B4-408D-9D27-CD1DFBEBC510}">
      <dgm:prSet phldrT="[Text]" custT="1"/>
      <dgm:spPr/>
      <dgm:t>
        <a:bodyPr/>
        <a:lstStyle/>
        <a:p>
          <a:r>
            <a:rPr lang="en-US" altLang="en-US" sz="1800" dirty="0" smtClean="0"/>
            <a:t>On success, user is redirected back to your site with </a:t>
          </a:r>
          <a:r>
            <a:rPr lang="en-US" altLang="en-US" sz="1800" dirty="0" err="1" smtClean="0"/>
            <a:t>auth</a:t>
          </a:r>
          <a:r>
            <a:rPr lang="en-US" altLang="en-US" sz="1800" dirty="0" smtClean="0"/>
            <a:t> code https://example.com/auth?code=AUTH_CODE_HERE </a:t>
          </a:r>
          <a:endParaRPr lang="en-US" sz="1800" dirty="0"/>
        </a:p>
      </dgm:t>
    </dgm:pt>
    <dgm:pt modelId="{134BE44A-DFE7-4085-AC9E-C7167FDFF2DC}" type="parTrans" cxnId="{96168379-8B9C-47CC-BF06-DCED6009545E}">
      <dgm:prSet/>
      <dgm:spPr/>
      <dgm:t>
        <a:bodyPr/>
        <a:lstStyle/>
        <a:p>
          <a:endParaRPr lang="en-US" sz="1800"/>
        </a:p>
      </dgm:t>
    </dgm:pt>
    <dgm:pt modelId="{F5ED841A-8A01-481E-BAFA-210697EEBCD0}" type="sibTrans" cxnId="{96168379-8B9C-47CC-BF06-DCED6009545E}">
      <dgm:prSet/>
      <dgm:spPr/>
      <dgm:t>
        <a:bodyPr/>
        <a:lstStyle/>
        <a:p>
          <a:endParaRPr lang="en-US" sz="1800"/>
        </a:p>
      </dgm:t>
    </dgm:pt>
    <dgm:pt modelId="{342B5F06-5042-48AC-8BA1-41ED824E8E05}">
      <dgm:prSet custT="1"/>
      <dgm:spPr/>
      <dgm:t>
        <a:bodyPr/>
        <a:lstStyle/>
        <a:p>
          <a:r>
            <a:rPr lang="en-US" altLang="en-US" sz="1800" smtClean="0"/>
            <a:t>On error, user is redirected back to your site with error code https://example.com/auth?error=access_denied</a:t>
          </a:r>
          <a:endParaRPr lang="en-US" altLang="en-US" sz="1800" dirty="0"/>
        </a:p>
      </dgm:t>
    </dgm:pt>
    <dgm:pt modelId="{799C4125-FC6A-4362-80DA-08548F357EC1}" type="parTrans" cxnId="{18545AAE-CADA-40A2-8EEB-35B27DE1CD25}">
      <dgm:prSet/>
      <dgm:spPr/>
      <dgm:t>
        <a:bodyPr/>
        <a:lstStyle/>
        <a:p>
          <a:endParaRPr lang="en-US" sz="1800"/>
        </a:p>
      </dgm:t>
    </dgm:pt>
    <dgm:pt modelId="{AAF4CAF8-0C3F-48AC-8202-66A12FD452E1}" type="sibTrans" cxnId="{18545AAE-CADA-40A2-8EEB-35B27DE1CD25}">
      <dgm:prSet/>
      <dgm:spPr/>
      <dgm:t>
        <a:bodyPr/>
        <a:lstStyle/>
        <a:p>
          <a:endParaRPr lang="en-US" sz="1800"/>
        </a:p>
      </dgm:t>
    </dgm:pt>
    <dgm:pt modelId="{82DAE0CB-1EBC-4F77-BDBC-A33452C5F97B}">
      <dgm:prSet custT="1"/>
      <dgm:spPr/>
      <dgm:t>
        <a:bodyPr/>
        <a:lstStyle/>
        <a:p>
          <a:r>
            <a:rPr lang="en-US" altLang="en-US" sz="1800" smtClean="0"/>
            <a:t>Server exchanges auth code for an access token POST https://graph.facebook.com/oauth/access_token </a:t>
          </a:r>
          <a:endParaRPr lang="en-US" altLang="en-US" sz="1800" dirty="0"/>
        </a:p>
      </dgm:t>
    </dgm:pt>
    <dgm:pt modelId="{A312F7CF-ED0E-43DE-9D4D-73A9DE786304}" type="parTrans" cxnId="{7C90F91E-F1C0-437F-9395-7A3A041BF9B1}">
      <dgm:prSet/>
      <dgm:spPr/>
      <dgm:t>
        <a:bodyPr/>
        <a:lstStyle/>
        <a:p>
          <a:endParaRPr lang="en-US" sz="1800"/>
        </a:p>
      </dgm:t>
    </dgm:pt>
    <dgm:pt modelId="{92A988D6-AB55-4CA3-8558-251202965302}" type="sibTrans" cxnId="{7C90F91E-F1C0-437F-9395-7A3A041BF9B1}">
      <dgm:prSet/>
      <dgm:spPr/>
      <dgm:t>
        <a:bodyPr/>
        <a:lstStyle/>
        <a:p>
          <a:endParaRPr lang="en-US" sz="1800"/>
        </a:p>
      </dgm:t>
    </dgm:pt>
    <dgm:pt modelId="{6C24A7CE-90FD-416C-B426-51732AC3368E}" type="pres">
      <dgm:prSet presAssocID="{C61A5731-9950-4DA2-B5A8-5ED1850305EE}" presName="linear" presStyleCnt="0">
        <dgm:presLayoutVars>
          <dgm:animLvl val="lvl"/>
          <dgm:resizeHandles val="exact"/>
        </dgm:presLayoutVars>
      </dgm:prSet>
      <dgm:spPr/>
      <dgm:t>
        <a:bodyPr/>
        <a:lstStyle/>
        <a:p>
          <a:endParaRPr lang="en-US"/>
        </a:p>
      </dgm:t>
    </dgm:pt>
    <dgm:pt modelId="{706591DE-A444-4FD3-9E2D-222A6AED9787}" type="pres">
      <dgm:prSet presAssocID="{8081F49A-2332-4EF4-A03D-B35347695195}" presName="parentText" presStyleLbl="node1" presStyleIdx="0" presStyleCnt="4">
        <dgm:presLayoutVars>
          <dgm:chMax val="0"/>
          <dgm:bulletEnabled val="1"/>
        </dgm:presLayoutVars>
      </dgm:prSet>
      <dgm:spPr/>
      <dgm:t>
        <a:bodyPr/>
        <a:lstStyle/>
        <a:p>
          <a:endParaRPr lang="en-US"/>
        </a:p>
      </dgm:t>
    </dgm:pt>
    <dgm:pt modelId="{A1E45F15-BD43-45BF-859E-C01210340D8B}" type="pres">
      <dgm:prSet presAssocID="{B7892EB6-C817-4494-BB95-DB796A9B9B4E}" presName="spacer" presStyleCnt="0"/>
      <dgm:spPr/>
    </dgm:pt>
    <dgm:pt modelId="{633AA02E-9DF7-4BCF-9107-D031FD2804EF}" type="pres">
      <dgm:prSet presAssocID="{430A2234-27B4-408D-9D27-CD1DFBEBC510}" presName="parentText" presStyleLbl="node1" presStyleIdx="1" presStyleCnt="4">
        <dgm:presLayoutVars>
          <dgm:chMax val="0"/>
          <dgm:bulletEnabled val="1"/>
        </dgm:presLayoutVars>
      </dgm:prSet>
      <dgm:spPr/>
      <dgm:t>
        <a:bodyPr/>
        <a:lstStyle/>
        <a:p>
          <a:endParaRPr lang="en-US"/>
        </a:p>
      </dgm:t>
    </dgm:pt>
    <dgm:pt modelId="{DFFBB004-AA15-4456-B202-CE240BF89D8C}" type="pres">
      <dgm:prSet presAssocID="{F5ED841A-8A01-481E-BAFA-210697EEBCD0}" presName="spacer" presStyleCnt="0"/>
      <dgm:spPr/>
    </dgm:pt>
    <dgm:pt modelId="{B4A2B645-48F1-432B-8081-BDBF1400243D}" type="pres">
      <dgm:prSet presAssocID="{342B5F06-5042-48AC-8BA1-41ED824E8E05}" presName="parentText" presStyleLbl="node1" presStyleIdx="2" presStyleCnt="4">
        <dgm:presLayoutVars>
          <dgm:chMax val="0"/>
          <dgm:bulletEnabled val="1"/>
        </dgm:presLayoutVars>
      </dgm:prSet>
      <dgm:spPr/>
      <dgm:t>
        <a:bodyPr/>
        <a:lstStyle/>
        <a:p>
          <a:endParaRPr lang="en-US"/>
        </a:p>
      </dgm:t>
    </dgm:pt>
    <dgm:pt modelId="{A21079AE-407C-4F5A-BA0F-F8B48500AAA5}" type="pres">
      <dgm:prSet presAssocID="{AAF4CAF8-0C3F-48AC-8202-66A12FD452E1}" presName="spacer" presStyleCnt="0"/>
      <dgm:spPr/>
    </dgm:pt>
    <dgm:pt modelId="{92FCE8A1-EDE8-4255-9F82-5653434825DB}" type="pres">
      <dgm:prSet presAssocID="{82DAE0CB-1EBC-4F77-BDBC-A33452C5F97B}" presName="parentText" presStyleLbl="node1" presStyleIdx="3" presStyleCnt="4">
        <dgm:presLayoutVars>
          <dgm:chMax val="0"/>
          <dgm:bulletEnabled val="1"/>
        </dgm:presLayoutVars>
      </dgm:prSet>
      <dgm:spPr/>
      <dgm:t>
        <a:bodyPr/>
        <a:lstStyle/>
        <a:p>
          <a:endParaRPr lang="en-US"/>
        </a:p>
      </dgm:t>
    </dgm:pt>
  </dgm:ptLst>
  <dgm:cxnLst>
    <dgm:cxn modelId="{96168379-8B9C-47CC-BF06-DCED6009545E}" srcId="{C61A5731-9950-4DA2-B5A8-5ED1850305EE}" destId="{430A2234-27B4-408D-9D27-CD1DFBEBC510}" srcOrd="1" destOrd="0" parTransId="{134BE44A-DFE7-4085-AC9E-C7167FDFF2DC}" sibTransId="{F5ED841A-8A01-481E-BAFA-210697EEBCD0}"/>
    <dgm:cxn modelId="{6AEC1F94-C327-4FCF-9CC9-BBA0B05CA490}" type="presOf" srcId="{82DAE0CB-1EBC-4F77-BDBC-A33452C5F97B}" destId="{92FCE8A1-EDE8-4255-9F82-5653434825DB}" srcOrd="0" destOrd="0" presId="urn:microsoft.com/office/officeart/2005/8/layout/vList2"/>
    <dgm:cxn modelId="{18545AAE-CADA-40A2-8EEB-35B27DE1CD25}" srcId="{C61A5731-9950-4DA2-B5A8-5ED1850305EE}" destId="{342B5F06-5042-48AC-8BA1-41ED824E8E05}" srcOrd="2" destOrd="0" parTransId="{799C4125-FC6A-4362-80DA-08548F357EC1}" sibTransId="{AAF4CAF8-0C3F-48AC-8202-66A12FD452E1}"/>
    <dgm:cxn modelId="{863D6490-2E5E-4A90-9133-F61199B902D4}" type="presOf" srcId="{8081F49A-2332-4EF4-A03D-B35347695195}" destId="{706591DE-A444-4FD3-9E2D-222A6AED9787}" srcOrd="0" destOrd="0" presId="urn:microsoft.com/office/officeart/2005/8/layout/vList2"/>
    <dgm:cxn modelId="{74C15DB1-ED13-4CDA-A5E3-3C82A675CB7E}" srcId="{C61A5731-9950-4DA2-B5A8-5ED1850305EE}" destId="{8081F49A-2332-4EF4-A03D-B35347695195}" srcOrd="0" destOrd="0" parTransId="{96BAFC6C-DE4B-4E3D-AA72-231E8E63EFE3}" sibTransId="{B7892EB6-C817-4494-BB95-DB796A9B9B4E}"/>
    <dgm:cxn modelId="{4E4A8A30-F80C-4233-BC57-74466CDBFAA3}" type="presOf" srcId="{430A2234-27B4-408D-9D27-CD1DFBEBC510}" destId="{633AA02E-9DF7-4BCF-9107-D031FD2804EF}" srcOrd="0" destOrd="0" presId="urn:microsoft.com/office/officeart/2005/8/layout/vList2"/>
    <dgm:cxn modelId="{D08D53C2-62A2-4312-AC19-3112499CEAE1}" type="presOf" srcId="{C61A5731-9950-4DA2-B5A8-5ED1850305EE}" destId="{6C24A7CE-90FD-416C-B426-51732AC3368E}" srcOrd="0" destOrd="0" presId="urn:microsoft.com/office/officeart/2005/8/layout/vList2"/>
    <dgm:cxn modelId="{B5D5CD47-F81B-41C8-8F3D-868580F63D4A}" type="presOf" srcId="{342B5F06-5042-48AC-8BA1-41ED824E8E05}" destId="{B4A2B645-48F1-432B-8081-BDBF1400243D}" srcOrd="0" destOrd="0" presId="urn:microsoft.com/office/officeart/2005/8/layout/vList2"/>
    <dgm:cxn modelId="{7C90F91E-F1C0-437F-9395-7A3A041BF9B1}" srcId="{C61A5731-9950-4DA2-B5A8-5ED1850305EE}" destId="{82DAE0CB-1EBC-4F77-BDBC-A33452C5F97B}" srcOrd="3" destOrd="0" parTransId="{A312F7CF-ED0E-43DE-9D4D-73A9DE786304}" sibTransId="{92A988D6-AB55-4CA3-8558-251202965302}"/>
    <dgm:cxn modelId="{FF2D1459-9383-4310-9B48-0554448B38BC}" type="presParOf" srcId="{6C24A7CE-90FD-416C-B426-51732AC3368E}" destId="{706591DE-A444-4FD3-9E2D-222A6AED9787}" srcOrd="0" destOrd="0" presId="urn:microsoft.com/office/officeart/2005/8/layout/vList2"/>
    <dgm:cxn modelId="{5018B5CB-F98E-4F4C-8954-D22598F17292}" type="presParOf" srcId="{6C24A7CE-90FD-416C-B426-51732AC3368E}" destId="{A1E45F15-BD43-45BF-859E-C01210340D8B}" srcOrd="1" destOrd="0" presId="urn:microsoft.com/office/officeart/2005/8/layout/vList2"/>
    <dgm:cxn modelId="{485C55A9-7BBA-4051-B182-9D658BAB47FB}" type="presParOf" srcId="{6C24A7CE-90FD-416C-B426-51732AC3368E}" destId="{633AA02E-9DF7-4BCF-9107-D031FD2804EF}" srcOrd="2" destOrd="0" presId="urn:microsoft.com/office/officeart/2005/8/layout/vList2"/>
    <dgm:cxn modelId="{E80C7251-3833-4325-97B1-FF222ED2BD60}" type="presParOf" srcId="{6C24A7CE-90FD-416C-B426-51732AC3368E}" destId="{DFFBB004-AA15-4456-B202-CE240BF89D8C}" srcOrd="3" destOrd="0" presId="urn:microsoft.com/office/officeart/2005/8/layout/vList2"/>
    <dgm:cxn modelId="{AC9E878F-D2E4-457A-9022-C0EE6E74C090}" type="presParOf" srcId="{6C24A7CE-90FD-416C-B426-51732AC3368E}" destId="{B4A2B645-48F1-432B-8081-BDBF1400243D}" srcOrd="4" destOrd="0" presId="urn:microsoft.com/office/officeart/2005/8/layout/vList2"/>
    <dgm:cxn modelId="{5DEB0487-54A7-47B6-BF6B-A4E90E41B9AF}" type="presParOf" srcId="{6C24A7CE-90FD-416C-B426-51732AC3368E}" destId="{A21079AE-407C-4F5A-BA0F-F8B48500AAA5}" srcOrd="5" destOrd="0" presId="urn:microsoft.com/office/officeart/2005/8/layout/vList2"/>
    <dgm:cxn modelId="{233B4625-D816-4754-B75D-2A49CB7B03B6}" type="presParOf" srcId="{6C24A7CE-90FD-416C-B426-51732AC3368E}" destId="{92FCE8A1-EDE8-4255-9F82-5653434825DB}" srcOrd="6"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61A5731-9950-4DA2-B5A8-5ED1850305EE}"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8081F49A-2332-4EF4-A03D-B35347695195}">
      <dgm:prSet phldrT="[Text]" custT="1"/>
      <dgm:spPr/>
      <dgm:t>
        <a:bodyPr/>
        <a:lstStyle/>
        <a:p>
          <a:r>
            <a:rPr lang="en-US" altLang="en-US" sz="1800" dirty="0" smtClean="0"/>
            <a:t>User visits the authorization page https://facebook.com/dialog/oauth?response_type=token&amp;client_id=2 865368247587&amp;redirect_uri=</a:t>
          </a:r>
          <a:r>
            <a:rPr lang="en-US" altLang="en-US" sz="1800" dirty="0" err="1" smtClean="0"/>
            <a:t>everydaycity.com&amp;scope</a:t>
          </a:r>
          <a:r>
            <a:rPr lang="en-US" altLang="en-US" sz="1800" dirty="0" smtClean="0"/>
            <a:t>=email </a:t>
          </a:r>
          <a:endParaRPr lang="en-US" sz="1800" dirty="0"/>
        </a:p>
      </dgm:t>
    </dgm:pt>
    <dgm:pt modelId="{96BAFC6C-DE4B-4E3D-AA72-231E8E63EFE3}" type="parTrans" cxnId="{74C15DB1-ED13-4CDA-A5E3-3C82A675CB7E}">
      <dgm:prSet/>
      <dgm:spPr/>
      <dgm:t>
        <a:bodyPr/>
        <a:lstStyle/>
        <a:p>
          <a:endParaRPr lang="en-US" sz="1800"/>
        </a:p>
      </dgm:t>
    </dgm:pt>
    <dgm:pt modelId="{B7892EB6-C817-4494-BB95-DB796A9B9B4E}" type="sibTrans" cxnId="{74C15DB1-ED13-4CDA-A5E3-3C82A675CB7E}">
      <dgm:prSet/>
      <dgm:spPr/>
      <dgm:t>
        <a:bodyPr/>
        <a:lstStyle/>
        <a:p>
          <a:endParaRPr lang="en-US" sz="1800"/>
        </a:p>
      </dgm:t>
    </dgm:pt>
    <dgm:pt modelId="{430A2234-27B4-408D-9D27-CD1DFBEBC510}">
      <dgm:prSet phldrT="[Text]" custT="1"/>
      <dgm:spPr/>
      <dgm:t>
        <a:bodyPr/>
        <a:lstStyle/>
        <a:p>
          <a:r>
            <a:rPr lang="en-US" altLang="en-US" sz="1800" dirty="0" smtClean="0"/>
            <a:t>On success, user is redirected back to your site with the access token in the fragment https://example.com/auth#token=ACCESS_TOKEN </a:t>
          </a:r>
          <a:endParaRPr lang="en-US" sz="1800" dirty="0"/>
        </a:p>
      </dgm:t>
    </dgm:pt>
    <dgm:pt modelId="{134BE44A-DFE7-4085-AC9E-C7167FDFF2DC}" type="parTrans" cxnId="{96168379-8B9C-47CC-BF06-DCED6009545E}">
      <dgm:prSet/>
      <dgm:spPr/>
      <dgm:t>
        <a:bodyPr/>
        <a:lstStyle/>
        <a:p>
          <a:endParaRPr lang="en-US" sz="1800"/>
        </a:p>
      </dgm:t>
    </dgm:pt>
    <dgm:pt modelId="{F5ED841A-8A01-481E-BAFA-210697EEBCD0}" type="sibTrans" cxnId="{96168379-8B9C-47CC-BF06-DCED6009545E}">
      <dgm:prSet/>
      <dgm:spPr/>
      <dgm:t>
        <a:bodyPr/>
        <a:lstStyle/>
        <a:p>
          <a:endParaRPr lang="en-US" sz="1800"/>
        </a:p>
      </dgm:t>
    </dgm:pt>
    <dgm:pt modelId="{342B5F06-5042-48AC-8BA1-41ED824E8E05}">
      <dgm:prSet custT="1"/>
      <dgm:spPr/>
      <dgm:t>
        <a:bodyPr/>
        <a:lstStyle/>
        <a:p>
          <a:r>
            <a:rPr lang="en-US" altLang="en-US" sz="1800" dirty="0" smtClean="0"/>
            <a:t>On error, user is redirected back to your site with error code </a:t>
          </a:r>
        </a:p>
        <a:p>
          <a:r>
            <a:rPr lang="en-US" altLang="en-US" sz="1800" dirty="0" smtClean="0">
              <a:hlinkClick xmlns:r="http://schemas.openxmlformats.org/officeDocument/2006/relationships" r:id="rId1"/>
            </a:rPr>
            <a:t>https://example.com/auth#error=access_denied</a:t>
          </a:r>
          <a:endParaRPr lang="en-US" altLang="en-US" sz="1800" dirty="0"/>
        </a:p>
      </dgm:t>
    </dgm:pt>
    <dgm:pt modelId="{799C4125-FC6A-4362-80DA-08548F357EC1}" type="parTrans" cxnId="{18545AAE-CADA-40A2-8EEB-35B27DE1CD25}">
      <dgm:prSet/>
      <dgm:spPr/>
      <dgm:t>
        <a:bodyPr/>
        <a:lstStyle/>
        <a:p>
          <a:endParaRPr lang="en-US" sz="1800"/>
        </a:p>
      </dgm:t>
    </dgm:pt>
    <dgm:pt modelId="{AAF4CAF8-0C3F-48AC-8202-66A12FD452E1}" type="sibTrans" cxnId="{18545AAE-CADA-40A2-8EEB-35B27DE1CD25}">
      <dgm:prSet/>
      <dgm:spPr/>
      <dgm:t>
        <a:bodyPr/>
        <a:lstStyle/>
        <a:p>
          <a:endParaRPr lang="en-US" sz="1800"/>
        </a:p>
      </dgm:t>
    </dgm:pt>
    <dgm:pt modelId="{6C24A7CE-90FD-416C-B426-51732AC3368E}" type="pres">
      <dgm:prSet presAssocID="{C61A5731-9950-4DA2-B5A8-5ED1850305EE}" presName="linear" presStyleCnt="0">
        <dgm:presLayoutVars>
          <dgm:animLvl val="lvl"/>
          <dgm:resizeHandles val="exact"/>
        </dgm:presLayoutVars>
      </dgm:prSet>
      <dgm:spPr/>
      <dgm:t>
        <a:bodyPr/>
        <a:lstStyle/>
        <a:p>
          <a:endParaRPr lang="en-US"/>
        </a:p>
      </dgm:t>
    </dgm:pt>
    <dgm:pt modelId="{706591DE-A444-4FD3-9E2D-222A6AED9787}" type="pres">
      <dgm:prSet presAssocID="{8081F49A-2332-4EF4-A03D-B35347695195}" presName="parentText" presStyleLbl="node1" presStyleIdx="0" presStyleCnt="3">
        <dgm:presLayoutVars>
          <dgm:chMax val="0"/>
          <dgm:bulletEnabled val="1"/>
        </dgm:presLayoutVars>
      </dgm:prSet>
      <dgm:spPr/>
      <dgm:t>
        <a:bodyPr/>
        <a:lstStyle/>
        <a:p>
          <a:endParaRPr lang="en-US"/>
        </a:p>
      </dgm:t>
    </dgm:pt>
    <dgm:pt modelId="{A1E45F15-BD43-45BF-859E-C01210340D8B}" type="pres">
      <dgm:prSet presAssocID="{B7892EB6-C817-4494-BB95-DB796A9B9B4E}" presName="spacer" presStyleCnt="0"/>
      <dgm:spPr/>
    </dgm:pt>
    <dgm:pt modelId="{633AA02E-9DF7-4BCF-9107-D031FD2804EF}" type="pres">
      <dgm:prSet presAssocID="{430A2234-27B4-408D-9D27-CD1DFBEBC510}" presName="parentText" presStyleLbl="node1" presStyleIdx="1" presStyleCnt="3">
        <dgm:presLayoutVars>
          <dgm:chMax val="0"/>
          <dgm:bulletEnabled val="1"/>
        </dgm:presLayoutVars>
      </dgm:prSet>
      <dgm:spPr/>
      <dgm:t>
        <a:bodyPr/>
        <a:lstStyle/>
        <a:p>
          <a:endParaRPr lang="en-US"/>
        </a:p>
      </dgm:t>
    </dgm:pt>
    <dgm:pt modelId="{DFFBB004-AA15-4456-B202-CE240BF89D8C}" type="pres">
      <dgm:prSet presAssocID="{F5ED841A-8A01-481E-BAFA-210697EEBCD0}" presName="spacer" presStyleCnt="0"/>
      <dgm:spPr/>
    </dgm:pt>
    <dgm:pt modelId="{B4A2B645-48F1-432B-8081-BDBF1400243D}" type="pres">
      <dgm:prSet presAssocID="{342B5F06-5042-48AC-8BA1-41ED824E8E05}" presName="parentText" presStyleLbl="node1" presStyleIdx="2" presStyleCnt="3">
        <dgm:presLayoutVars>
          <dgm:chMax val="0"/>
          <dgm:bulletEnabled val="1"/>
        </dgm:presLayoutVars>
      </dgm:prSet>
      <dgm:spPr/>
      <dgm:t>
        <a:bodyPr/>
        <a:lstStyle/>
        <a:p>
          <a:endParaRPr lang="en-US"/>
        </a:p>
      </dgm:t>
    </dgm:pt>
  </dgm:ptLst>
  <dgm:cxnLst>
    <dgm:cxn modelId="{96168379-8B9C-47CC-BF06-DCED6009545E}" srcId="{C61A5731-9950-4DA2-B5A8-5ED1850305EE}" destId="{430A2234-27B4-408D-9D27-CD1DFBEBC510}" srcOrd="1" destOrd="0" parTransId="{134BE44A-DFE7-4085-AC9E-C7167FDFF2DC}" sibTransId="{F5ED841A-8A01-481E-BAFA-210697EEBCD0}"/>
    <dgm:cxn modelId="{58AFF81A-D769-4ADD-99B1-34C32FD4AA76}" type="presOf" srcId="{430A2234-27B4-408D-9D27-CD1DFBEBC510}" destId="{633AA02E-9DF7-4BCF-9107-D031FD2804EF}" srcOrd="0" destOrd="0" presId="urn:microsoft.com/office/officeart/2005/8/layout/vList2"/>
    <dgm:cxn modelId="{DEC2CB7A-E6EC-4EDC-B460-349C09E0D263}" type="presOf" srcId="{342B5F06-5042-48AC-8BA1-41ED824E8E05}" destId="{B4A2B645-48F1-432B-8081-BDBF1400243D}" srcOrd="0" destOrd="0" presId="urn:microsoft.com/office/officeart/2005/8/layout/vList2"/>
    <dgm:cxn modelId="{18545AAE-CADA-40A2-8EEB-35B27DE1CD25}" srcId="{C61A5731-9950-4DA2-B5A8-5ED1850305EE}" destId="{342B5F06-5042-48AC-8BA1-41ED824E8E05}" srcOrd="2" destOrd="0" parTransId="{799C4125-FC6A-4362-80DA-08548F357EC1}" sibTransId="{AAF4CAF8-0C3F-48AC-8202-66A12FD452E1}"/>
    <dgm:cxn modelId="{74C15DB1-ED13-4CDA-A5E3-3C82A675CB7E}" srcId="{C61A5731-9950-4DA2-B5A8-5ED1850305EE}" destId="{8081F49A-2332-4EF4-A03D-B35347695195}" srcOrd="0" destOrd="0" parTransId="{96BAFC6C-DE4B-4E3D-AA72-231E8E63EFE3}" sibTransId="{B7892EB6-C817-4494-BB95-DB796A9B9B4E}"/>
    <dgm:cxn modelId="{9395242D-99CC-4711-AA26-AD4B44D36AE8}" type="presOf" srcId="{C61A5731-9950-4DA2-B5A8-5ED1850305EE}" destId="{6C24A7CE-90FD-416C-B426-51732AC3368E}" srcOrd="0" destOrd="0" presId="urn:microsoft.com/office/officeart/2005/8/layout/vList2"/>
    <dgm:cxn modelId="{A12EC417-ED4F-4E4D-AF50-13B9D0C765C8}" type="presOf" srcId="{8081F49A-2332-4EF4-A03D-B35347695195}" destId="{706591DE-A444-4FD3-9E2D-222A6AED9787}" srcOrd="0" destOrd="0" presId="urn:microsoft.com/office/officeart/2005/8/layout/vList2"/>
    <dgm:cxn modelId="{4F457F46-D548-44DC-AC57-43E77995C0E0}" type="presParOf" srcId="{6C24A7CE-90FD-416C-B426-51732AC3368E}" destId="{706591DE-A444-4FD3-9E2D-222A6AED9787}" srcOrd="0" destOrd="0" presId="urn:microsoft.com/office/officeart/2005/8/layout/vList2"/>
    <dgm:cxn modelId="{828052D7-63DE-4ACD-895B-81FFF331F88A}" type="presParOf" srcId="{6C24A7CE-90FD-416C-B426-51732AC3368E}" destId="{A1E45F15-BD43-45BF-859E-C01210340D8B}" srcOrd="1" destOrd="0" presId="urn:microsoft.com/office/officeart/2005/8/layout/vList2"/>
    <dgm:cxn modelId="{DC74E3C8-8171-410B-8B59-4F8F3C01F8B9}" type="presParOf" srcId="{6C24A7CE-90FD-416C-B426-51732AC3368E}" destId="{633AA02E-9DF7-4BCF-9107-D031FD2804EF}" srcOrd="2" destOrd="0" presId="urn:microsoft.com/office/officeart/2005/8/layout/vList2"/>
    <dgm:cxn modelId="{66326E71-0710-4F70-9C8C-1211DE6711EF}" type="presParOf" srcId="{6C24A7CE-90FD-416C-B426-51732AC3368E}" destId="{DFFBB004-AA15-4456-B202-CE240BF89D8C}" srcOrd="3" destOrd="0" presId="urn:microsoft.com/office/officeart/2005/8/layout/vList2"/>
    <dgm:cxn modelId="{12CBBF1B-6AA2-44A7-9BF9-4CDBDA2F6CF7}" type="presParOf" srcId="{6C24A7CE-90FD-416C-B426-51732AC3368E}" destId="{B4A2B645-48F1-432B-8081-BDBF1400243D}"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AE930D-EC9F-48C2-9AB7-D131E92C391D}" type="doc">
      <dgm:prSet loTypeId="urn:microsoft.com/office/officeart/2005/8/layout/default#1" loCatId="list" qsTypeId="urn:microsoft.com/office/officeart/2005/8/quickstyle/simple1" qsCatId="simple" csTypeId="urn:microsoft.com/office/officeart/2005/8/colors/accent5_1" csCatId="accent5" phldr="1"/>
      <dgm:spPr/>
      <dgm:t>
        <a:bodyPr/>
        <a:lstStyle/>
        <a:p>
          <a:endParaRPr lang="en-US"/>
        </a:p>
      </dgm:t>
    </dgm:pt>
    <dgm:pt modelId="{10020209-66BC-4D19-A947-F6D0E4A374ED}">
      <dgm:prSet phldrT="[Text]"/>
      <dgm:spPr/>
      <dgm:t>
        <a:bodyPr/>
        <a:lstStyle/>
        <a:p>
          <a:r>
            <a:rPr lang="en-US" altLang="en-US" dirty="0" err="1" smtClean="0"/>
            <a:t>OAuth</a:t>
          </a:r>
          <a:r>
            <a:rPr lang="en-US" altLang="en-US" dirty="0" smtClean="0"/>
            <a:t> 2.0 </a:t>
          </a:r>
          <a:r>
            <a:rPr lang="en-US" altLang="en-US" dirty="0" smtClean="0">
              <a:hlinkClick xmlns:r="http://schemas.openxmlformats.org/officeDocument/2006/relationships" r:id="rId1"/>
            </a:rPr>
            <a:t>core</a:t>
          </a:r>
          <a:r>
            <a:rPr lang="en-US" altLang="en-US" dirty="0" smtClean="0"/>
            <a:t> specification does not mandate any token type. At the same time at any point token requester (client) cannot decide which token type it needs. It's purely up to the Authorization Server to decide which token type to be returned in the Access Token response. So, the </a:t>
          </a:r>
          <a:r>
            <a:rPr lang="en-US" altLang="en-US" b="1" dirty="0" smtClean="0"/>
            <a:t>token type comes in to action in phase-2 when Authorization Server returning back the </a:t>
          </a:r>
          <a:r>
            <a:rPr lang="en-US" altLang="en-US" b="1" dirty="0" err="1" smtClean="0"/>
            <a:t>OAuth</a:t>
          </a:r>
          <a:r>
            <a:rPr lang="en-US" altLang="en-US" b="1" dirty="0" smtClean="0"/>
            <a:t> 2.0 Access Token.</a:t>
          </a:r>
          <a:endParaRPr lang="en-US" dirty="0"/>
        </a:p>
      </dgm:t>
    </dgm:pt>
    <dgm:pt modelId="{944ECB31-19E5-4745-973C-93B5EE2F6012}" type="parTrans" cxnId="{2D0C8578-BBC7-47E6-BC8B-43F659CDCFA0}">
      <dgm:prSet/>
      <dgm:spPr/>
      <dgm:t>
        <a:bodyPr/>
        <a:lstStyle/>
        <a:p>
          <a:endParaRPr lang="en-US"/>
        </a:p>
      </dgm:t>
    </dgm:pt>
    <dgm:pt modelId="{C4BF35F2-16E6-41C6-9C57-90DDE14DB2DA}" type="sibTrans" cxnId="{2D0C8578-BBC7-47E6-BC8B-43F659CDCFA0}">
      <dgm:prSet/>
      <dgm:spPr/>
      <dgm:t>
        <a:bodyPr/>
        <a:lstStyle/>
        <a:p>
          <a:endParaRPr lang="en-US"/>
        </a:p>
      </dgm:t>
    </dgm:pt>
    <dgm:pt modelId="{EA85317C-DAB9-425A-B55C-BCEA790452C6}">
      <dgm:prSet phldrT="[Text]"/>
      <dgm:spPr/>
      <dgm:t>
        <a:bodyPr/>
        <a:lstStyle/>
        <a:p>
          <a:r>
            <a:rPr lang="en-US" altLang="en-US" dirty="0" smtClean="0"/>
            <a:t>The access token type provides the client with the information required to successfully utilize the access token to make a protected resource request (along with type-specific attributes).</a:t>
          </a:r>
          <a:endParaRPr lang="en-US" dirty="0"/>
        </a:p>
      </dgm:t>
    </dgm:pt>
    <dgm:pt modelId="{5AB5117A-6FA4-4DB5-953C-C10BC6821D41}" type="parTrans" cxnId="{C188B67E-0491-4253-B649-D5C3A02A464A}">
      <dgm:prSet/>
      <dgm:spPr/>
      <dgm:t>
        <a:bodyPr/>
        <a:lstStyle/>
        <a:p>
          <a:endParaRPr lang="en-US"/>
        </a:p>
      </dgm:t>
    </dgm:pt>
    <dgm:pt modelId="{EA1FC912-9457-477E-8F97-96A99DEF70D1}" type="sibTrans" cxnId="{C188B67E-0491-4253-B649-D5C3A02A464A}">
      <dgm:prSet/>
      <dgm:spPr/>
      <dgm:t>
        <a:bodyPr/>
        <a:lstStyle/>
        <a:p>
          <a:endParaRPr lang="en-US"/>
        </a:p>
      </dgm:t>
    </dgm:pt>
    <dgm:pt modelId="{E43C8E00-2533-4F0E-973F-46922489ACB2}">
      <dgm:prSet phldrT="[Text]"/>
      <dgm:spPr/>
      <dgm:t>
        <a:bodyPr/>
        <a:lstStyle/>
        <a:p>
          <a:r>
            <a:rPr lang="en-US" altLang="en-US" dirty="0" smtClean="0"/>
            <a:t>Each access token type definition specifies the additional attributes (if any) sent to the client together with the "access token" response parameter. It also defines the HTTP authentication method used to include the access token when making a protected resource request.</a:t>
          </a:r>
          <a:endParaRPr lang="en-US" dirty="0"/>
        </a:p>
      </dgm:t>
    </dgm:pt>
    <dgm:pt modelId="{E54E6AE8-BFFB-438A-93D1-F38994BCE972}" type="parTrans" cxnId="{1CD9528F-01FF-40E5-9CC1-4392378ADEDB}">
      <dgm:prSet/>
      <dgm:spPr/>
      <dgm:t>
        <a:bodyPr/>
        <a:lstStyle/>
        <a:p>
          <a:endParaRPr lang="en-US"/>
        </a:p>
      </dgm:t>
    </dgm:pt>
    <dgm:pt modelId="{67CC4741-1913-4A1C-B50C-452D1080F618}" type="sibTrans" cxnId="{1CD9528F-01FF-40E5-9CC1-4392378ADEDB}">
      <dgm:prSet/>
      <dgm:spPr/>
      <dgm:t>
        <a:bodyPr/>
        <a:lstStyle/>
        <a:p>
          <a:endParaRPr lang="en-US"/>
        </a:p>
      </dgm:t>
    </dgm:pt>
    <dgm:pt modelId="{EF35ABAB-0415-4C7C-8D91-A01C6E175D48}" type="pres">
      <dgm:prSet presAssocID="{2FAE930D-EC9F-48C2-9AB7-D131E92C391D}" presName="diagram" presStyleCnt="0">
        <dgm:presLayoutVars>
          <dgm:dir/>
          <dgm:resizeHandles val="exact"/>
        </dgm:presLayoutVars>
      </dgm:prSet>
      <dgm:spPr/>
      <dgm:t>
        <a:bodyPr/>
        <a:lstStyle/>
        <a:p>
          <a:endParaRPr lang="en-US"/>
        </a:p>
      </dgm:t>
    </dgm:pt>
    <dgm:pt modelId="{27BBB1E5-57E6-454F-B326-64D550CFE8D3}" type="pres">
      <dgm:prSet presAssocID="{10020209-66BC-4D19-A947-F6D0E4A374ED}" presName="node" presStyleLbl="node1" presStyleIdx="0" presStyleCnt="3" custScaleY="218974">
        <dgm:presLayoutVars>
          <dgm:bulletEnabled val="1"/>
        </dgm:presLayoutVars>
      </dgm:prSet>
      <dgm:spPr/>
      <dgm:t>
        <a:bodyPr/>
        <a:lstStyle/>
        <a:p>
          <a:endParaRPr lang="en-US"/>
        </a:p>
      </dgm:t>
    </dgm:pt>
    <dgm:pt modelId="{9E107ED4-A720-4BFA-B430-99AF38108B94}" type="pres">
      <dgm:prSet presAssocID="{C4BF35F2-16E6-41C6-9C57-90DDE14DB2DA}" presName="sibTrans" presStyleCnt="0"/>
      <dgm:spPr/>
    </dgm:pt>
    <dgm:pt modelId="{BDA698C4-5673-476B-A5D0-15C1D9312BFB}" type="pres">
      <dgm:prSet presAssocID="{EA85317C-DAB9-425A-B55C-BCEA790452C6}" presName="node" presStyleLbl="node1" presStyleIdx="1" presStyleCnt="3" custScaleY="218508">
        <dgm:presLayoutVars>
          <dgm:bulletEnabled val="1"/>
        </dgm:presLayoutVars>
      </dgm:prSet>
      <dgm:spPr/>
      <dgm:t>
        <a:bodyPr/>
        <a:lstStyle/>
        <a:p>
          <a:endParaRPr lang="en-US"/>
        </a:p>
      </dgm:t>
    </dgm:pt>
    <dgm:pt modelId="{F1F82766-6D02-4F71-B951-6D9B32F7AFA0}" type="pres">
      <dgm:prSet presAssocID="{EA1FC912-9457-477E-8F97-96A99DEF70D1}" presName="sibTrans" presStyleCnt="0"/>
      <dgm:spPr/>
    </dgm:pt>
    <dgm:pt modelId="{8B5ECBB5-C905-4AEA-851F-DDE86135A0A4}" type="pres">
      <dgm:prSet presAssocID="{E43C8E00-2533-4F0E-973F-46922489ACB2}" presName="node" presStyleLbl="node1" presStyleIdx="2" presStyleCnt="3" custScaleY="218508">
        <dgm:presLayoutVars>
          <dgm:bulletEnabled val="1"/>
        </dgm:presLayoutVars>
      </dgm:prSet>
      <dgm:spPr/>
      <dgm:t>
        <a:bodyPr/>
        <a:lstStyle/>
        <a:p>
          <a:endParaRPr lang="en-US"/>
        </a:p>
      </dgm:t>
    </dgm:pt>
  </dgm:ptLst>
  <dgm:cxnLst>
    <dgm:cxn modelId="{C188B67E-0491-4253-B649-D5C3A02A464A}" srcId="{2FAE930D-EC9F-48C2-9AB7-D131E92C391D}" destId="{EA85317C-DAB9-425A-B55C-BCEA790452C6}" srcOrd="1" destOrd="0" parTransId="{5AB5117A-6FA4-4DB5-953C-C10BC6821D41}" sibTransId="{EA1FC912-9457-477E-8F97-96A99DEF70D1}"/>
    <dgm:cxn modelId="{F00C6E33-656B-4F20-A100-00E035DB5E5C}" type="presOf" srcId="{10020209-66BC-4D19-A947-F6D0E4A374ED}" destId="{27BBB1E5-57E6-454F-B326-64D550CFE8D3}" srcOrd="0" destOrd="0" presId="urn:microsoft.com/office/officeart/2005/8/layout/default#1"/>
    <dgm:cxn modelId="{2D0C8578-BBC7-47E6-BC8B-43F659CDCFA0}" srcId="{2FAE930D-EC9F-48C2-9AB7-D131E92C391D}" destId="{10020209-66BC-4D19-A947-F6D0E4A374ED}" srcOrd="0" destOrd="0" parTransId="{944ECB31-19E5-4745-973C-93B5EE2F6012}" sibTransId="{C4BF35F2-16E6-41C6-9C57-90DDE14DB2DA}"/>
    <dgm:cxn modelId="{C3A9C9C1-522D-4518-9534-A7B416CB5EA2}" type="presOf" srcId="{E43C8E00-2533-4F0E-973F-46922489ACB2}" destId="{8B5ECBB5-C905-4AEA-851F-DDE86135A0A4}" srcOrd="0" destOrd="0" presId="urn:microsoft.com/office/officeart/2005/8/layout/default#1"/>
    <dgm:cxn modelId="{1CD9528F-01FF-40E5-9CC1-4392378ADEDB}" srcId="{2FAE930D-EC9F-48C2-9AB7-D131E92C391D}" destId="{E43C8E00-2533-4F0E-973F-46922489ACB2}" srcOrd="2" destOrd="0" parTransId="{E54E6AE8-BFFB-438A-93D1-F38994BCE972}" sibTransId="{67CC4741-1913-4A1C-B50C-452D1080F618}"/>
    <dgm:cxn modelId="{F60A0666-7D21-4CB6-BB74-6D8867442E49}" type="presOf" srcId="{2FAE930D-EC9F-48C2-9AB7-D131E92C391D}" destId="{EF35ABAB-0415-4C7C-8D91-A01C6E175D48}" srcOrd="0" destOrd="0" presId="urn:microsoft.com/office/officeart/2005/8/layout/default#1"/>
    <dgm:cxn modelId="{63F89CC0-1A98-4647-8EDD-7183FD90561A}" type="presOf" srcId="{EA85317C-DAB9-425A-B55C-BCEA790452C6}" destId="{BDA698C4-5673-476B-A5D0-15C1D9312BFB}" srcOrd="0" destOrd="0" presId="urn:microsoft.com/office/officeart/2005/8/layout/default#1"/>
    <dgm:cxn modelId="{B84480F1-331A-436A-9C88-0A5759433BB8}" type="presParOf" srcId="{EF35ABAB-0415-4C7C-8D91-A01C6E175D48}" destId="{27BBB1E5-57E6-454F-B326-64D550CFE8D3}" srcOrd="0" destOrd="0" presId="urn:microsoft.com/office/officeart/2005/8/layout/default#1"/>
    <dgm:cxn modelId="{246DBD09-C9AF-45F5-B07D-F3933002E9F0}" type="presParOf" srcId="{EF35ABAB-0415-4C7C-8D91-A01C6E175D48}" destId="{9E107ED4-A720-4BFA-B430-99AF38108B94}" srcOrd="1" destOrd="0" presId="urn:microsoft.com/office/officeart/2005/8/layout/default#1"/>
    <dgm:cxn modelId="{C45DD6FC-ED35-4274-8780-5AD1D58AA516}" type="presParOf" srcId="{EF35ABAB-0415-4C7C-8D91-A01C6E175D48}" destId="{BDA698C4-5673-476B-A5D0-15C1D9312BFB}" srcOrd="2" destOrd="0" presId="urn:microsoft.com/office/officeart/2005/8/layout/default#1"/>
    <dgm:cxn modelId="{52164FB6-5F71-403D-8AD5-4F7F4BBC804B}" type="presParOf" srcId="{EF35ABAB-0415-4C7C-8D91-A01C6E175D48}" destId="{F1F82766-6D02-4F71-B951-6D9B32F7AFA0}" srcOrd="3" destOrd="0" presId="urn:microsoft.com/office/officeart/2005/8/layout/default#1"/>
    <dgm:cxn modelId="{D1553901-8EA0-46D4-A6DC-3AEFFEF33FAE}" type="presParOf" srcId="{EF35ABAB-0415-4C7C-8D91-A01C6E175D48}" destId="{8B5ECBB5-C905-4AEA-851F-DDE86135A0A4}" srcOrd="4" destOrd="0" presId="urn:microsoft.com/office/officeart/2005/8/layout/defaul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3AA27EC-6F25-4D4A-99CB-C3751A14DF0F}"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E59E0385-D26B-4B81-B883-3E672F19ED03}">
      <dgm:prSet phldrT="[Text]"/>
      <dgm:spPr/>
      <dgm:t>
        <a:bodyPr/>
        <a:lstStyle/>
        <a:p>
          <a:r>
            <a:rPr lang="en-US" altLang="en-US" dirty="0" smtClean="0"/>
            <a:t>Centralizing account management and permissions: </a:t>
          </a:r>
          <a:endParaRPr lang="en-US" dirty="0"/>
        </a:p>
      </dgm:t>
    </dgm:pt>
    <dgm:pt modelId="{3EE16D3E-A470-4427-88A9-D790EE0B73DE}" type="parTrans" cxnId="{61C05F3D-74D9-4DC6-A293-BBD4BACB3099}">
      <dgm:prSet/>
      <dgm:spPr/>
      <dgm:t>
        <a:bodyPr/>
        <a:lstStyle/>
        <a:p>
          <a:endParaRPr lang="en-US"/>
        </a:p>
      </dgm:t>
    </dgm:pt>
    <dgm:pt modelId="{BA435E8B-9B00-4492-B9D0-05DC37F18361}" type="sibTrans" cxnId="{61C05F3D-74D9-4DC6-A293-BBD4BACB3099}">
      <dgm:prSet/>
      <dgm:spPr/>
      <dgm:t>
        <a:bodyPr/>
        <a:lstStyle/>
        <a:p>
          <a:endParaRPr lang="en-US"/>
        </a:p>
      </dgm:t>
    </dgm:pt>
    <dgm:pt modelId="{144D3201-0418-42C0-9DDC-3DEBFC734DB1}">
      <dgm:prSet phldrT="[Text]"/>
      <dgm:spPr/>
      <dgm:t>
        <a:bodyPr/>
        <a:lstStyle/>
        <a:p>
          <a:r>
            <a:rPr lang="en-US" altLang="en-US" dirty="0" err="1" smtClean="0"/>
            <a:t>OAuth</a:t>
          </a:r>
          <a:r>
            <a:rPr lang="en-US" altLang="en-US" dirty="0" smtClean="0"/>
            <a:t> 2.0 adds an extra dimension - more information for the access decision </a:t>
          </a:r>
          <a:endParaRPr lang="en-US" dirty="0"/>
        </a:p>
      </dgm:t>
    </dgm:pt>
    <dgm:pt modelId="{934B03F6-1B6C-4821-BAD0-627FC2460211}" type="parTrans" cxnId="{B2E58DA4-70F4-4249-9EBB-9122BCC9453F}">
      <dgm:prSet/>
      <dgm:spPr/>
      <dgm:t>
        <a:bodyPr/>
        <a:lstStyle/>
        <a:p>
          <a:endParaRPr lang="en-US"/>
        </a:p>
      </dgm:t>
    </dgm:pt>
    <dgm:pt modelId="{792F931A-6E90-406D-9079-26E5CB0B3C18}" type="sibTrans" cxnId="{B2E58DA4-70F4-4249-9EBB-9122BCC9453F}">
      <dgm:prSet/>
      <dgm:spPr/>
      <dgm:t>
        <a:bodyPr/>
        <a:lstStyle/>
        <a:p>
          <a:endParaRPr lang="en-US"/>
        </a:p>
      </dgm:t>
    </dgm:pt>
    <dgm:pt modelId="{6F9DE74E-39DD-49D4-BF59-D3ED8583D478}">
      <dgm:prSet/>
      <dgm:spPr/>
      <dgm:t>
        <a:bodyPr/>
        <a:lstStyle/>
        <a:p>
          <a:r>
            <a:rPr lang="en-US" altLang="en-US" smtClean="0"/>
            <a:t>Standards always help in security </a:t>
          </a:r>
          <a:endParaRPr lang="en-US" altLang="en-US" dirty="0"/>
        </a:p>
      </dgm:t>
    </dgm:pt>
    <dgm:pt modelId="{CBCC98B5-22A2-4B4E-9761-E6CED6A13074}" type="parTrans" cxnId="{BC268DBA-2BFC-4374-8094-C7D0FE8E2385}">
      <dgm:prSet/>
      <dgm:spPr/>
      <dgm:t>
        <a:bodyPr/>
        <a:lstStyle/>
        <a:p>
          <a:endParaRPr lang="en-US"/>
        </a:p>
      </dgm:t>
    </dgm:pt>
    <dgm:pt modelId="{CF39A422-709F-4812-A355-31026EAC370C}" type="sibTrans" cxnId="{BC268DBA-2BFC-4374-8094-C7D0FE8E2385}">
      <dgm:prSet/>
      <dgm:spPr/>
      <dgm:t>
        <a:bodyPr/>
        <a:lstStyle/>
        <a:p>
          <a:endParaRPr lang="en-US"/>
        </a:p>
      </dgm:t>
    </dgm:pt>
    <dgm:pt modelId="{3DF31570-3ED7-4411-984B-81697FBE3C93}">
      <dgm:prSet/>
      <dgm:spPr/>
      <dgm:t>
        <a:bodyPr/>
        <a:lstStyle/>
        <a:p>
          <a:r>
            <a:rPr lang="en-US" altLang="en-US" smtClean="0"/>
            <a:t>Lightweight - easy to curl </a:t>
          </a:r>
          <a:endParaRPr lang="en-US" altLang="en-US" dirty="0"/>
        </a:p>
      </dgm:t>
    </dgm:pt>
    <dgm:pt modelId="{BA6450C4-1263-46FC-B4B2-C0759E6E2E78}" type="parTrans" cxnId="{7031E49E-72D8-458C-A353-EE17E8661DEB}">
      <dgm:prSet/>
      <dgm:spPr/>
      <dgm:t>
        <a:bodyPr/>
        <a:lstStyle/>
        <a:p>
          <a:endParaRPr lang="en-US"/>
        </a:p>
      </dgm:t>
    </dgm:pt>
    <dgm:pt modelId="{2AA8C510-6D29-46B8-92CB-9DBD25D78894}" type="sibTrans" cxnId="{7031E49E-72D8-458C-A353-EE17E8661DEB}">
      <dgm:prSet/>
      <dgm:spPr/>
      <dgm:t>
        <a:bodyPr/>
        <a:lstStyle/>
        <a:p>
          <a:endParaRPr lang="en-US"/>
        </a:p>
      </dgm:t>
    </dgm:pt>
    <dgm:pt modelId="{D40C5056-D98F-402A-A906-0E2125F7FB96}">
      <dgm:prSet/>
      <dgm:spPr/>
      <dgm:t>
        <a:bodyPr/>
        <a:lstStyle/>
        <a:p>
          <a:r>
            <a:rPr lang="en-US" altLang="en-US" smtClean="0"/>
            <a:t>Requires HTTPS for secure operation, but you can test with HTTP</a:t>
          </a:r>
          <a:endParaRPr lang="en-US" altLang="en-US" dirty="0"/>
        </a:p>
      </dgm:t>
    </dgm:pt>
    <dgm:pt modelId="{EB5E537C-1ABA-43EC-ABD2-C281C167B526}" type="parTrans" cxnId="{B55EED56-C05A-4D73-9DAE-927FD88A9610}">
      <dgm:prSet/>
      <dgm:spPr/>
      <dgm:t>
        <a:bodyPr/>
        <a:lstStyle/>
        <a:p>
          <a:endParaRPr lang="en-US"/>
        </a:p>
      </dgm:t>
    </dgm:pt>
    <dgm:pt modelId="{12958B5C-9BD0-476A-A779-0C430213D352}" type="sibTrans" cxnId="{B55EED56-C05A-4D73-9DAE-927FD88A9610}">
      <dgm:prSet/>
      <dgm:spPr/>
      <dgm:t>
        <a:bodyPr/>
        <a:lstStyle/>
        <a:p>
          <a:endParaRPr lang="en-US"/>
        </a:p>
      </dgm:t>
    </dgm:pt>
    <dgm:pt modelId="{D4689780-0C43-4131-869C-C0111880EA4C}">
      <dgm:prSet/>
      <dgm:spPr/>
      <dgm:t>
        <a:bodyPr/>
        <a:lstStyle/>
        <a:p>
          <a:r>
            <a:rPr lang="en-US" altLang="en-US" dirty="0" smtClean="0"/>
            <a:t>Bearer can be simply understood as "give access to who ever brings the bearer token." One valid token and no question asked. On the other hand if you choose Mac and </a:t>
          </a:r>
          <a:r>
            <a:rPr lang="en-US" altLang="en-US" dirty="0" err="1" smtClean="0"/>
            <a:t>sign_type</a:t>
          </a:r>
          <a:r>
            <a:rPr lang="en-US" altLang="en-US" dirty="0" smtClean="0"/>
            <a:t>(default hmac-sha-1 on most implementation), the access token is generated and kept as secret in Key Manager as a attribute, and an encrypted secret is sent back as </a:t>
          </a:r>
          <a:r>
            <a:rPr lang="en-US" altLang="en-US" dirty="0" err="1" smtClean="0"/>
            <a:t>access_token</a:t>
          </a:r>
          <a:r>
            <a:rPr lang="en-US" altLang="en-US" dirty="0" smtClean="0"/>
            <a:t>.</a:t>
          </a:r>
          <a:endParaRPr lang="en-US" altLang="en-US" dirty="0"/>
        </a:p>
      </dgm:t>
    </dgm:pt>
    <dgm:pt modelId="{736D20A2-B03A-4205-8B86-7AF0F509810C}" type="parTrans" cxnId="{A447E16B-4F0F-4076-A5FF-DFB0C7BDF718}">
      <dgm:prSet/>
      <dgm:spPr/>
      <dgm:t>
        <a:bodyPr/>
        <a:lstStyle/>
        <a:p>
          <a:endParaRPr lang="en-US"/>
        </a:p>
      </dgm:t>
    </dgm:pt>
    <dgm:pt modelId="{FD367773-1CF5-4577-9637-4E8DB38A2E27}" type="sibTrans" cxnId="{A447E16B-4F0F-4076-A5FF-DFB0C7BDF718}">
      <dgm:prSet/>
      <dgm:spPr/>
      <dgm:t>
        <a:bodyPr/>
        <a:lstStyle/>
        <a:p>
          <a:endParaRPr lang="en-US"/>
        </a:p>
      </dgm:t>
    </dgm:pt>
    <dgm:pt modelId="{ECDE6C4B-ADFC-4792-B550-D4292F0DEF65}" type="pres">
      <dgm:prSet presAssocID="{A3AA27EC-6F25-4D4A-99CB-C3751A14DF0F}" presName="linear" presStyleCnt="0">
        <dgm:presLayoutVars>
          <dgm:animLvl val="lvl"/>
          <dgm:resizeHandles val="exact"/>
        </dgm:presLayoutVars>
      </dgm:prSet>
      <dgm:spPr/>
      <dgm:t>
        <a:bodyPr/>
        <a:lstStyle/>
        <a:p>
          <a:endParaRPr lang="en-US"/>
        </a:p>
      </dgm:t>
    </dgm:pt>
    <dgm:pt modelId="{E4888F84-28D2-4F56-A236-E5C9D3F7E3FF}" type="pres">
      <dgm:prSet presAssocID="{E59E0385-D26B-4B81-B883-3E672F19ED03}" presName="parentText" presStyleLbl="node1" presStyleIdx="0" presStyleCnt="1">
        <dgm:presLayoutVars>
          <dgm:chMax val="0"/>
          <dgm:bulletEnabled val="1"/>
        </dgm:presLayoutVars>
      </dgm:prSet>
      <dgm:spPr/>
      <dgm:t>
        <a:bodyPr/>
        <a:lstStyle/>
        <a:p>
          <a:endParaRPr lang="en-US"/>
        </a:p>
      </dgm:t>
    </dgm:pt>
    <dgm:pt modelId="{984B8D46-0FC8-4A8E-A5D2-8443F035AECB}" type="pres">
      <dgm:prSet presAssocID="{E59E0385-D26B-4B81-B883-3E672F19ED03}" presName="childText" presStyleLbl="revTx" presStyleIdx="0" presStyleCnt="1">
        <dgm:presLayoutVars>
          <dgm:bulletEnabled val="1"/>
        </dgm:presLayoutVars>
      </dgm:prSet>
      <dgm:spPr/>
      <dgm:t>
        <a:bodyPr/>
        <a:lstStyle/>
        <a:p>
          <a:endParaRPr lang="en-US"/>
        </a:p>
      </dgm:t>
    </dgm:pt>
  </dgm:ptLst>
  <dgm:cxnLst>
    <dgm:cxn modelId="{61C05F3D-74D9-4DC6-A293-BBD4BACB3099}" srcId="{A3AA27EC-6F25-4D4A-99CB-C3751A14DF0F}" destId="{E59E0385-D26B-4B81-B883-3E672F19ED03}" srcOrd="0" destOrd="0" parTransId="{3EE16D3E-A470-4427-88A9-D790EE0B73DE}" sibTransId="{BA435E8B-9B00-4492-B9D0-05DC37F18361}"/>
    <dgm:cxn modelId="{BC268DBA-2BFC-4374-8094-C7D0FE8E2385}" srcId="{E59E0385-D26B-4B81-B883-3E672F19ED03}" destId="{6F9DE74E-39DD-49D4-BF59-D3ED8583D478}" srcOrd="1" destOrd="0" parTransId="{CBCC98B5-22A2-4B4E-9761-E6CED6A13074}" sibTransId="{CF39A422-709F-4812-A355-31026EAC370C}"/>
    <dgm:cxn modelId="{B2E58DA4-70F4-4249-9EBB-9122BCC9453F}" srcId="{E59E0385-D26B-4B81-B883-3E672F19ED03}" destId="{144D3201-0418-42C0-9DDC-3DEBFC734DB1}" srcOrd="0" destOrd="0" parTransId="{934B03F6-1B6C-4821-BAD0-627FC2460211}" sibTransId="{792F931A-6E90-406D-9079-26E5CB0B3C18}"/>
    <dgm:cxn modelId="{7031E49E-72D8-458C-A353-EE17E8661DEB}" srcId="{E59E0385-D26B-4B81-B883-3E672F19ED03}" destId="{3DF31570-3ED7-4411-984B-81697FBE3C93}" srcOrd="2" destOrd="0" parTransId="{BA6450C4-1263-46FC-B4B2-C0759E6E2E78}" sibTransId="{2AA8C510-6D29-46B8-92CB-9DBD25D78894}"/>
    <dgm:cxn modelId="{383346AC-427D-4334-B470-5A9C1F5E5D8F}" type="presOf" srcId="{D40C5056-D98F-402A-A906-0E2125F7FB96}" destId="{984B8D46-0FC8-4A8E-A5D2-8443F035AECB}" srcOrd="0" destOrd="3" presId="urn:microsoft.com/office/officeart/2005/8/layout/vList2"/>
    <dgm:cxn modelId="{A447E16B-4F0F-4076-A5FF-DFB0C7BDF718}" srcId="{E59E0385-D26B-4B81-B883-3E672F19ED03}" destId="{D4689780-0C43-4131-869C-C0111880EA4C}" srcOrd="4" destOrd="0" parTransId="{736D20A2-B03A-4205-8B86-7AF0F509810C}" sibTransId="{FD367773-1CF5-4577-9637-4E8DB38A2E27}"/>
    <dgm:cxn modelId="{44B59046-32BA-43BD-B4D5-95D1AB01A79E}" type="presOf" srcId="{A3AA27EC-6F25-4D4A-99CB-C3751A14DF0F}" destId="{ECDE6C4B-ADFC-4792-B550-D4292F0DEF65}" srcOrd="0" destOrd="0" presId="urn:microsoft.com/office/officeart/2005/8/layout/vList2"/>
    <dgm:cxn modelId="{B25AC682-B9AD-42D5-8E73-877AFA5EF05C}" type="presOf" srcId="{D4689780-0C43-4131-869C-C0111880EA4C}" destId="{984B8D46-0FC8-4A8E-A5D2-8443F035AECB}" srcOrd="0" destOrd="4" presId="urn:microsoft.com/office/officeart/2005/8/layout/vList2"/>
    <dgm:cxn modelId="{76B1F197-4146-451D-A691-95C97156976A}" type="presOf" srcId="{6F9DE74E-39DD-49D4-BF59-D3ED8583D478}" destId="{984B8D46-0FC8-4A8E-A5D2-8443F035AECB}" srcOrd="0" destOrd="1" presId="urn:microsoft.com/office/officeart/2005/8/layout/vList2"/>
    <dgm:cxn modelId="{6959B6B8-8EF4-4908-9971-EE7702A9CE6A}" type="presOf" srcId="{3DF31570-3ED7-4411-984B-81697FBE3C93}" destId="{984B8D46-0FC8-4A8E-A5D2-8443F035AECB}" srcOrd="0" destOrd="2" presId="urn:microsoft.com/office/officeart/2005/8/layout/vList2"/>
    <dgm:cxn modelId="{390700EB-44AE-469C-9DB1-C54DD4A6CC52}" type="presOf" srcId="{144D3201-0418-42C0-9DDC-3DEBFC734DB1}" destId="{984B8D46-0FC8-4A8E-A5D2-8443F035AECB}" srcOrd="0" destOrd="0" presId="urn:microsoft.com/office/officeart/2005/8/layout/vList2"/>
    <dgm:cxn modelId="{C2F00C9A-8261-4456-9749-F0F8D40F0ECB}" type="presOf" srcId="{E59E0385-D26B-4B81-B883-3E672F19ED03}" destId="{E4888F84-28D2-4F56-A236-E5C9D3F7E3FF}" srcOrd="0" destOrd="0" presId="urn:microsoft.com/office/officeart/2005/8/layout/vList2"/>
    <dgm:cxn modelId="{B55EED56-C05A-4D73-9DAE-927FD88A9610}" srcId="{E59E0385-D26B-4B81-B883-3E672F19ED03}" destId="{D40C5056-D98F-402A-A906-0E2125F7FB96}" srcOrd="3" destOrd="0" parTransId="{EB5E537C-1ABA-43EC-ABD2-C281C167B526}" sibTransId="{12958B5C-9BD0-476A-A779-0C430213D352}"/>
    <dgm:cxn modelId="{F524ED01-A4EE-4A13-9557-DE5AAD64EC43}" type="presParOf" srcId="{ECDE6C4B-ADFC-4792-B550-D4292F0DEF65}" destId="{E4888F84-28D2-4F56-A236-E5C9D3F7E3FF}" srcOrd="0" destOrd="0" presId="urn:microsoft.com/office/officeart/2005/8/layout/vList2"/>
    <dgm:cxn modelId="{B841A7F3-B968-48E4-83F1-BB9EF0E23605}" type="presParOf" srcId="{ECDE6C4B-ADFC-4792-B550-D4292F0DEF65}" destId="{984B8D46-0FC8-4A8E-A5D2-8443F035AECB}" srcOrd="1"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1AC295-78CB-496A-B3ED-5A5C2C1A004C}" type="doc">
      <dgm:prSet loTypeId="urn:microsoft.com/office/officeart/2005/8/layout/hierarchy4" loCatId="list" qsTypeId="urn:microsoft.com/office/officeart/2005/8/quickstyle/simple1" qsCatId="simple" csTypeId="urn:microsoft.com/office/officeart/2005/8/colors/accent5_2" csCatId="accent5" phldr="1"/>
      <dgm:spPr/>
      <dgm:t>
        <a:bodyPr/>
        <a:lstStyle/>
        <a:p>
          <a:endParaRPr lang="en-US"/>
        </a:p>
      </dgm:t>
    </dgm:pt>
    <dgm:pt modelId="{8AA406B2-08E9-4575-A36B-E971DC52CD0D}">
      <dgm:prSet phldrT="[Text]" custT="1"/>
      <dgm:spPr/>
      <dgm:t>
        <a:bodyPr anchor="t" anchorCtr="0"/>
        <a:lstStyle/>
        <a:p>
          <a:pPr algn="ctr"/>
          <a:r>
            <a:rPr lang="en-US" altLang="en-US" sz="2400" b="1" dirty="0" smtClean="0"/>
            <a:t>Description</a:t>
          </a:r>
        </a:p>
        <a:p>
          <a:pPr algn="l"/>
          <a:r>
            <a:rPr lang="en-US" altLang="en-US" sz="2000" dirty="0" smtClean="0"/>
            <a:t>Something of a lowest common denominator.</a:t>
          </a:r>
        </a:p>
        <a:p>
          <a:pPr algn="l"/>
          <a:r>
            <a:rPr lang="en-US" altLang="en-US" sz="2000" dirty="0" smtClean="0"/>
            <a:t>Supported on practically all servers natively and out of the box.</a:t>
          </a:r>
        </a:p>
        <a:p>
          <a:pPr algn="l"/>
          <a:r>
            <a:rPr lang="en-US" altLang="en-US" sz="2000" dirty="0" smtClean="0"/>
            <a:t>Ubiquitous support on the client side in all languages.</a:t>
          </a:r>
        </a:p>
        <a:p>
          <a:pPr algn="l"/>
          <a:r>
            <a:rPr lang="en-US" altLang="en-US" sz="2000" dirty="0" smtClean="0"/>
            <a:t>Good support in Spring Security </a:t>
          </a:r>
        </a:p>
        <a:p>
          <a:pPr algn="l"/>
          <a:r>
            <a:rPr lang="en-US" altLang="en-US" sz="2000" dirty="0" smtClean="0"/>
            <a:t>Spring Boot </a:t>
          </a:r>
          <a:r>
            <a:rPr lang="en-US" altLang="en-US" sz="2000" dirty="0" err="1" smtClean="0"/>
            <a:t>autoconfigures</a:t>
          </a:r>
          <a:r>
            <a:rPr lang="en-US" altLang="en-US" sz="2000" dirty="0" smtClean="0"/>
            <a:t> it out of the box </a:t>
          </a:r>
          <a:endParaRPr lang="en-US" sz="2000" dirty="0"/>
        </a:p>
      </dgm:t>
    </dgm:pt>
    <dgm:pt modelId="{326A4871-0117-40CF-ABF5-9043968A110F}" type="parTrans" cxnId="{021516E5-C1A2-4CCD-91E7-72B8EF266C16}">
      <dgm:prSet/>
      <dgm:spPr/>
      <dgm:t>
        <a:bodyPr/>
        <a:lstStyle/>
        <a:p>
          <a:endParaRPr lang="en-US"/>
        </a:p>
      </dgm:t>
    </dgm:pt>
    <dgm:pt modelId="{0185CAA0-C56C-4856-BD6D-FD74AB593F5F}" type="sibTrans" cxnId="{021516E5-C1A2-4CCD-91E7-72B8EF266C16}">
      <dgm:prSet/>
      <dgm:spPr/>
      <dgm:t>
        <a:bodyPr/>
        <a:lstStyle/>
        <a:p>
          <a:endParaRPr lang="en-US"/>
        </a:p>
      </dgm:t>
    </dgm:pt>
    <dgm:pt modelId="{5174765B-FA86-4901-9010-11A313A613AD}">
      <dgm:prSet phldrT="[Text]" custT="1"/>
      <dgm:spPr/>
      <dgm:t>
        <a:bodyPr anchor="t" anchorCtr="0"/>
        <a:lstStyle/>
        <a:p>
          <a:pPr algn="ctr"/>
          <a:r>
            <a:rPr lang="en-US" altLang="en-US" sz="2400" b="1" dirty="0" smtClean="0"/>
            <a:t>What’s wrong with it?</a:t>
          </a:r>
        </a:p>
        <a:p>
          <a:pPr algn="l"/>
          <a:r>
            <a:rPr lang="en-US" altLang="en-US" sz="2000" dirty="0" smtClean="0"/>
            <a:t>Where do you get the credentials (the username and password)? </a:t>
          </a:r>
        </a:p>
        <a:p>
          <a:pPr algn="l"/>
          <a:r>
            <a:rPr lang="en-US" altLang="en-US" sz="2000" dirty="0" smtClean="0"/>
            <a:t>Fine for systems where all participants can share secrets securely </a:t>
          </a:r>
        </a:p>
        <a:p>
          <a:pPr algn="l"/>
          <a:r>
            <a:rPr lang="en-US" altLang="en-US" sz="2000" dirty="0" smtClean="0"/>
            <a:t>In practice that means small systems Only supports username/password </a:t>
          </a:r>
        </a:p>
        <a:p>
          <a:pPr algn="l"/>
          <a:r>
            <a:rPr lang="en-US" altLang="en-US" sz="2000" dirty="0" smtClean="0"/>
            <a:t>Only covers authentication </a:t>
          </a:r>
        </a:p>
        <a:p>
          <a:pPr algn="l"/>
          <a:r>
            <a:rPr lang="en-US" altLang="en-US" sz="2000" dirty="0" smtClean="0"/>
            <a:t>No distinction between users and machines</a:t>
          </a:r>
        </a:p>
        <a:p>
          <a:pPr algn="l"/>
          <a:endParaRPr lang="en-US" altLang="en-US" sz="2000" dirty="0" smtClean="0"/>
        </a:p>
        <a:p>
          <a:pPr algn="l"/>
          <a:endParaRPr lang="en-US" sz="2000" dirty="0"/>
        </a:p>
      </dgm:t>
    </dgm:pt>
    <dgm:pt modelId="{31182D1F-4FED-4308-8AB3-0F09D09838BC}" type="parTrans" cxnId="{3A1665E0-EA8B-4677-A838-AB9AB0930D6F}">
      <dgm:prSet/>
      <dgm:spPr/>
      <dgm:t>
        <a:bodyPr/>
        <a:lstStyle/>
        <a:p>
          <a:endParaRPr lang="en-US"/>
        </a:p>
      </dgm:t>
    </dgm:pt>
    <dgm:pt modelId="{270C8874-2889-4742-8351-C650F28349BE}" type="sibTrans" cxnId="{3A1665E0-EA8B-4677-A838-AB9AB0930D6F}">
      <dgm:prSet/>
      <dgm:spPr/>
      <dgm:t>
        <a:bodyPr/>
        <a:lstStyle/>
        <a:p>
          <a:endParaRPr lang="en-US"/>
        </a:p>
      </dgm:t>
    </dgm:pt>
    <dgm:pt modelId="{8BAA6D05-30AF-4E69-9FAC-A0A2454CAD66}" type="pres">
      <dgm:prSet presAssocID="{DA1AC295-78CB-496A-B3ED-5A5C2C1A004C}" presName="Name0" presStyleCnt="0">
        <dgm:presLayoutVars>
          <dgm:chPref val="1"/>
          <dgm:dir/>
          <dgm:animOne val="branch"/>
          <dgm:animLvl val="lvl"/>
          <dgm:resizeHandles/>
        </dgm:presLayoutVars>
      </dgm:prSet>
      <dgm:spPr/>
      <dgm:t>
        <a:bodyPr/>
        <a:lstStyle/>
        <a:p>
          <a:endParaRPr lang="en-US"/>
        </a:p>
      </dgm:t>
    </dgm:pt>
    <dgm:pt modelId="{7FEB5F5F-CE06-4BD3-B5A3-D970F9EFE7B1}" type="pres">
      <dgm:prSet presAssocID="{8AA406B2-08E9-4575-A36B-E971DC52CD0D}" presName="vertOne" presStyleCnt="0"/>
      <dgm:spPr/>
    </dgm:pt>
    <dgm:pt modelId="{C574AFBD-49AA-4F0C-9975-480A7D682B77}" type="pres">
      <dgm:prSet presAssocID="{8AA406B2-08E9-4575-A36B-E971DC52CD0D}" presName="txOne" presStyleLbl="node0" presStyleIdx="0" presStyleCnt="2" custScaleY="91049">
        <dgm:presLayoutVars>
          <dgm:chPref val="3"/>
        </dgm:presLayoutVars>
      </dgm:prSet>
      <dgm:spPr/>
      <dgm:t>
        <a:bodyPr/>
        <a:lstStyle/>
        <a:p>
          <a:endParaRPr lang="en-US"/>
        </a:p>
      </dgm:t>
    </dgm:pt>
    <dgm:pt modelId="{2F43AC74-F430-41DD-B441-226B44DC4511}" type="pres">
      <dgm:prSet presAssocID="{8AA406B2-08E9-4575-A36B-E971DC52CD0D}" presName="horzOne" presStyleCnt="0"/>
      <dgm:spPr/>
    </dgm:pt>
    <dgm:pt modelId="{648573D7-A4FC-456D-9832-F4D12972FE22}" type="pres">
      <dgm:prSet presAssocID="{0185CAA0-C56C-4856-BD6D-FD74AB593F5F}" presName="sibSpaceOne" presStyleCnt="0"/>
      <dgm:spPr/>
    </dgm:pt>
    <dgm:pt modelId="{80DFD4BD-97AD-4E56-A143-28E4385BBF92}" type="pres">
      <dgm:prSet presAssocID="{5174765B-FA86-4901-9010-11A313A613AD}" presName="vertOne" presStyleCnt="0"/>
      <dgm:spPr/>
    </dgm:pt>
    <dgm:pt modelId="{D9B91ECE-AAF2-46DE-8764-786AE19AF9D4}" type="pres">
      <dgm:prSet presAssocID="{5174765B-FA86-4901-9010-11A313A613AD}" presName="txOne" presStyleLbl="node0" presStyleIdx="1" presStyleCnt="2" custScaleY="89908">
        <dgm:presLayoutVars>
          <dgm:chPref val="3"/>
        </dgm:presLayoutVars>
      </dgm:prSet>
      <dgm:spPr/>
      <dgm:t>
        <a:bodyPr/>
        <a:lstStyle/>
        <a:p>
          <a:endParaRPr lang="en-US"/>
        </a:p>
      </dgm:t>
    </dgm:pt>
    <dgm:pt modelId="{6E716301-E2FA-4C18-9C8F-48A7860E688A}" type="pres">
      <dgm:prSet presAssocID="{5174765B-FA86-4901-9010-11A313A613AD}" presName="horzOne" presStyleCnt="0"/>
      <dgm:spPr/>
    </dgm:pt>
  </dgm:ptLst>
  <dgm:cxnLst>
    <dgm:cxn modelId="{46BEFA8A-6D4F-4333-A89B-FB013DFFD20E}" type="presOf" srcId="{8AA406B2-08E9-4575-A36B-E971DC52CD0D}" destId="{C574AFBD-49AA-4F0C-9975-480A7D682B77}" srcOrd="0" destOrd="0" presId="urn:microsoft.com/office/officeart/2005/8/layout/hierarchy4"/>
    <dgm:cxn modelId="{74201EDD-46EA-4341-9129-8C9ECE9037B7}" type="presOf" srcId="{DA1AC295-78CB-496A-B3ED-5A5C2C1A004C}" destId="{8BAA6D05-30AF-4E69-9FAC-A0A2454CAD66}" srcOrd="0" destOrd="0" presId="urn:microsoft.com/office/officeart/2005/8/layout/hierarchy4"/>
    <dgm:cxn modelId="{021516E5-C1A2-4CCD-91E7-72B8EF266C16}" srcId="{DA1AC295-78CB-496A-B3ED-5A5C2C1A004C}" destId="{8AA406B2-08E9-4575-A36B-E971DC52CD0D}" srcOrd="0" destOrd="0" parTransId="{326A4871-0117-40CF-ABF5-9043968A110F}" sibTransId="{0185CAA0-C56C-4856-BD6D-FD74AB593F5F}"/>
    <dgm:cxn modelId="{3A1665E0-EA8B-4677-A838-AB9AB0930D6F}" srcId="{DA1AC295-78CB-496A-B3ED-5A5C2C1A004C}" destId="{5174765B-FA86-4901-9010-11A313A613AD}" srcOrd="1" destOrd="0" parTransId="{31182D1F-4FED-4308-8AB3-0F09D09838BC}" sibTransId="{270C8874-2889-4742-8351-C650F28349BE}"/>
    <dgm:cxn modelId="{956D31CA-0699-40EC-8381-5CF1E9C8C082}" type="presOf" srcId="{5174765B-FA86-4901-9010-11A313A613AD}" destId="{D9B91ECE-AAF2-46DE-8764-786AE19AF9D4}" srcOrd="0" destOrd="0" presId="urn:microsoft.com/office/officeart/2005/8/layout/hierarchy4"/>
    <dgm:cxn modelId="{C4A0158F-E646-4488-ADF9-E6A102834CB8}" type="presParOf" srcId="{8BAA6D05-30AF-4E69-9FAC-A0A2454CAD66}" destId="{7FEB5F5F-CE06-4BD3-B5A3-D970F9EFE7B1}" srcOrd="0" destOrd="0" presId="urn:microsoft.com/office/officeart/2005/8/layout/hierarchy4"/>
    <dgm:cxn modelId="{76F8E2C9-E42B-4C43-9862-B096547128FE}" type="presParOf" srcId="{7FEB5F5F-CE06-4BD3-B5A3-D970F9EFE7B1}" destId="{C574AFBD-49AA-4F0C-9975-480A7D682B77}" srcOrd="0" destOrd="0" presId="urn:microsoft.com/office/officeart/2005/8/layout/hierarchy4"/>
    <dgm:cxn modelId="{FF326970-4CA6-4930-84F0-7704CEC25115}" type="presParOf" srcId="{7FEB5F5F-CE06-4BD3-B5A3-D970F9EFE7B1}" destId="{2F43AC74-F430-41DD-B441-226B44DC4511}" srcOrd="1" destOrd="0" presId="urn:microsoft.com/office/officeart/2005/8/layout/hierarchy4"/>
    <dgm:cxn modelId="{557A588E-4444-4FC1-AB72-5BAB375237E3}" type="presParOf" srcId="{8BAA6D05-30AF-4E69-9FAC-A0A2454CAD66}" destId="{648573D7-A4FC-456D-9832-F4D12972FE22}" srcOrd="1" destOrd="0" presId="urn:microsoft.com/office/officeart/2005/8/layout/hierarchy4"/>
    <dgm:cxn modelId="{2A917A73-95A6-4125-93C9-DB06D5B3BF64}" type="presParOf" srcId="{8BAA6D05-30AF-4E69-9FAC-A0A2454CAD66}" destId="{80DFD4BD-97AD-4E56-A143-28E4385BBF92}" srcOrd="2" destOrd="0" presId="urn:microsoft.com/office/officeart/2005/8/layout/hierarchy4"/>
    <dgm:cxn modelId="{F8153E72-5E50-4801-B77E-AABCF62C80E4}" type="presParOf" srcId="{80DFD4BD-97AD-4E56-A143-28E4385BBF92}" destId="{D9B91ECE-AAF2-46DE-8764-786AE19AF9D4}" srcOrd="0" destOrd="0" presId="urn:microsoft.com/office/officeart/2005/8/layout/hierarchy4"/>
    <dgm:cxn modelId="{28FB0BEE-7502-4707-A3B8-B4767A62EBAF}" type="presParOf" srcId="{80DFD4BD-97AD-4E56-A143-28E4385BBF92}" destId="{6E716301-E2FA-4C18-9C8F-48A7860E688A}" srcOrd="1" destOrd="0" presId="urn:microsoft.com/office/officeart/2005/8/layout/hierarchy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FAE930D-EC9F-48C2-9AB7-D131E92C391D}"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10020209-66BC-4D19-A947-F6D0E4A374ED}">
      <dgm:prSet phldrT="[Text]"/>
      <dgm:spPr/>
      <dgm:t>
        <a:bodyPr/>
        <a:lstStyle/>
        <a:p>
          <a:r>
            <a:rPr lang="en-US" altLang="en-US" dirty="0" smtClean="0"/>
            <a:t>We create a minimal application that uses Facebook for authentication using auto-configuration features in Spring Boot.</a:t>
          </a:r>
          <a:endParaRPr lang="en-US" dirty="0"/>
        </a:p>
      </dgm:t>
    </dgm:pt>
    <dgm:pt modelId="{944ECB31-19E5-4745-973C-93B5EE2F6012}" type="parTrans" cxnId="{2D0C8578-BBC7-47E6-BC8B-43F659CDCFA0}">
      <dgm:prSet/>
      <dgm:spPr/>
      <dgm:t>
        <a:bodyPr/>
        <a:lstStyle/>
        <a:p>
          <a:endParaRPr lang="en-US"/>
        </a:p>
      </dgm:t>
    </dgm:pt>
    <dgm:pt modelId="{C4BF35F2-16E6-41C6-9C57-90DDE14DB2DA}" type="sibTrans" cxnId="{2D0C8578-BBC7-47E6-BC8B-43F659CDCFA0}">
      <dgm:prSet/>
      <dgm:spPr/>
      <dgm:t>
        <a:bodyPr/>
        <a:lstStyle/>
        <a:p>
          <a:endParaRPr lang="en-US"/>
        </a:p>
      </dgm:t>
    </dgm:pt>
    <dgm:pt modelId="{EA85317C-DAB9-425A-B55C-BCEA790452C6}">
      <dgm:prSet phldrT="[Text]"/>
      <dgm:spPr/>
      <dgm:t>
        <a:bodyPr/>
        <a:lstStyle/>
        <a:p>
          <a:r>
            <a:rPr lang="en-US" altLang="en-US" dirty="0" smtClean="0"/>
            <a:t>When you visit the home page at http://localhost:8080. Instead of the home page you should be redirected to login with Facebook. If you do that, and accept any authorizations you are asked to make, you will be redirected back to the local app and the home page will be visible. </a:t>
          </a:r>
        </a:p>
        <a:p>
          <a:endParaRPr lang="en-US" dirty="0"/>
        </a:p>
      </dgm:t>
    </dgm:pt>
    <dgm:pt modelId="{5AB5117A-6FA4-4DB5-953C-C10BC6821D41}" type="parTrans" cxnId="{C188B67E-0491-4253-B649-D5C3A02A464A}">
      <dgm:prSet/>
      <dgm:spPr/>
      <dgm:t>
        <a:bodyPr/>
        <a:lstStyle/>
        <a:p>
          <a:endParaRPr lang="en-US"/>
        </a:p>
      </dgm:t>
    </dgm:pt>
    <dgm:pt modelId="{EA1FC912-9457-477E-8F97-96A99DEF70D1}" type="sibTrans" cxnId="{C188B67E-0491-4253-B649-D5C3A02A464A}">
      <dgm:prSet/>
      <dgm:spPr/>
      <dgm:t>
        <a:bodyPr/>
        <a:lstStyle/>
        <a:p>
          <a:endParaRPr lang="en-US"/>
        </a:p>
      </dgm:t>
    </dgm:pt>
    <dgm:pt modelId="{E43C8E00-2533-4F0E-973F-46922489ACB2}">
      <dgm:prSet phldrT="[Text]"/>
      <dgm:spPr/>
      <dgm:t>
        <a:bodyPr/>
        <a:lstStyle/>
        <a:p>
          <a:r>
            <a:rPr lang="en-US" altLang="en-US" dirty="0" smtClean="0"/>
            <a:t>If you stay logged into Facebook, you won’t have to re-authenticate with this local app, even if you open it in a fresh browser with no cookies and no cached data. (That’s what Single Sign On means.)</a:t>
          </a:r>
          <a:endParaRPr lang="en-US" dirty="0"/>
        </a:p>
      </dgm:t>
    </dgm:pt>
    <dgm:pt modelId="{E54E6AE8-BFFB-438A-93D1-F38994BCE972}" type="parTrans" cxnId="{1CD9528F-01FF-40E5-9CC1-4392378ADEDB}">
      <dgm:prSet/>
      <dgm:spPr/>
      <dgm:t>
        <a:bodyPr/>
        <a:lstStyle/>
        <a:p>
          <a:endParaRPr lang="en-US"/>
        </a:p>
      </dgm:t>
    </dgm:pt>
    <dgm:pt modelId="{67CC4741-1913-4A1C-B50C-452D1080F618}" type="sibTrans" cxnId="{1CD9528F-01FF-40E5-9CC1-4392378ADEDB}">
      <dgm:prSet/>
      <dgm:spPr/>
      <dgm:t>
        <a:bodyPr/>
        <a:lstStyle/>
        <a:p>
          <a:endParaRPr lang="en-US"/>
        </a:p>
      </dgm:t>
    </dgm:pt>
    <dgm:pt modelId="{5CA589FF-757A-4AB0-8F09-7DA35CCC8113}" type="pres">
      <dgm:prSet presAssocID="{2FAE930D-EC9F-48C2-9AB7-D131E92C391D}" presName="linear" presStyleCnt="0">
        <dgm:presLayoutVars>
          <dgm:animLvl val="lvl"/>
          <dgm:resizeHandles val="exact"/>
        </dgm:presLayoutVars>
      </dgm:prSet>
      <dgm:spPr/>
      <dgm:t>
        <a:bodyPr/>
        <a:lstStyle/>
        <a:p>
          <a:endParaRPr lang="en-US"/>
        </a:p>
      </dgm:t>
    </dgm:pt>
    <dgm:pt modelId="{EB40ABF5-FC83-410B-9761-4EE23F9E739F}" type="pres">
      <dgm:prSet presAssocID="{10020209-66BC-4D19-A947-F6D0E4A374ED}" presName="parentText" presStyleLbl="node1" presStyleIdx="0" presStyleCnt="3">
        <dgm:presLayoutVars>
          <dgm:chMax val="0"/>
          <dgm:bulletEnabled val="1"/>
        </dgm:presLayoutVars>
      </dgm:prSet>
      <dgm:spPr/>
      <dgm:t>
        <a:bodyPr/>
        <a:lstStyle/>
        <a:p>
          <a:endParaRPr lang="en-US"/>
        </a:p>
      </dgm:t>
    </dgm:pt>
    <dgm:pt modelId="{D1ADB314-9EC7-4694-8E35-8C22D9A8AF96}" type="pres">
      <dgm:prSet presAssocID="{C4BF35F2-16E6-41C6-9C57-90DDE14DB2DA}" presName="spacer" presStyleCnt="0"/>
      <dgm:spPr/>
    </dgm:pt>
    <dgm:pt modelId="{F44A9130-494A-49CC-8DA0-0104B34D7665}" type="pres">
      <dgm:prSet presAssocID="{EA85317C-DAB9-425A-B55C-BCEA790452C6}" presName="parentText" presStyleLbl="node1" presStyleIdx="1" presStyleCnt="3">
        <dgm:presLayoutVars>
          <dgm:chMax val="0"/>
          <dgm:bulletEnabled val="1"/>
        </dgm:presLayoutVars>
      </dgm:prSet>
      <dgm:spPr/>
      <dgm:t>
        <a:bodyPr/>
        <a:lstStyle/>
        <a:p>
          <a:endParaRPr lang="en-US"/>
        </a:p>
      </dgm:t>
    </dgm:pt>
    <dgm:pt modelId="{16525215-17E5-4314-85C1-2440E3F0B2B8}" type="pres">
      <dgm:prSet presAssocID="{EA1FC912-9457-477E-8F97-96A99DEF70D1}" presName="spacer" presStyleCnt="0"/>
      <dgm:spPr/>
    </dgm:pt>
    <dgm:pt modelId="{76F9B4FF-008C-45FD-9DE8-0350EF570C81}" type="pres">
      <dgm:prSet presAssocID="{E43C8E00-2533-4F0E-973F-46922489ACB2}" presName="parentText" presStyleLbl="node1" presStyleIdx="2" presStyleCnt="3">
        <dgm:presLayoutVars>
          <dgm:chMax val="0"/>
          <dgm:bulletEnabled val="1"/>
        </dgm:presLayoutVars>
      </dgm:prSet>
      <dgm:spPr/>
      <dgm:t>
        <a:bodyPr/>
        <a:lstStyle/>
        <a:p>
          <a:endParaRPr lang="en-US"/>
        </a:p>
      </dgm:t>
    </dgm:pt>
  </dgm:ptLst>
  <dgm:cxnLst>
    <dgm:cxn modelId="{C188B67E-0491-4253-B649-D5C3A02A464A}" srcId="{2FAE930D-EC9F-48C2-9AB7-D131E92C391D}" destId="{EA85317C-DAB9-425A-B55C-BCEA790452C6}" srcOrd="1" destOrd="0" parTransId="{5AB5117A-6FA4-4DB5-953C-C10BC6821D41}" sibTransId="{EA1FC912-9457-477E-8F97-96A99DEF70D1}"/>
    <dgm:cxn modelId="{158D4281-C140-4666-A3CA-1470174A83E0}" type="presOf" srcId="{E43C8E00-2533-4F0E-973F-46922489ACB2}" destId="{76F9B4FF-008C-45FD-9DE8-0350EF570C81}" srcOrd="0" destOrd="0" presId="urn:microsoft.com/office/officeart/2005/8/layout/vList2"/>
    <dgm:cxn modelId="{2D0C8578-BBC7-47E6-BC8B-43F659CDCFA0}" srcId="{2FAE930D-EC9F-48C2-9AB7-D131E92C391D}" destId="{10020209-66BC-4D19-A947-F6D0E4A374ED}" srcOrd="0" destOrd="0" parTransId="{944ECB31-19E5-4745-973C-93B5EE2F6012}" sibTransId="{C4BF35F2-16E6-41C6-9C57-90DDE14DB2DA}"/>
    <dgm:cxn modelId="{6C96CCBB-66D3-441F-A9FE-CBB2FB545FE1}" type="presOf" srcId="{10020209-66BC-4D19-A947-F6D0E4A374ED}" destId="{EB40ABF5-FC83-410B-9761-4EE23F9E739F}" srcOrd="0" destOrd="0" presId="urn:microsoft.com/office/officeart/2005/8/layout/vList2"/>
    <dgm:cxn modelId="{DBB9BDC1-FA95-44B8-9884-06B9C4F1519D}" type="presOf" srcId="{EA85317C-DAB9-425A-B55C-BCEA790452C6}" destId="{F44A9130-494A-49CC-8DA0-0104B34D7665}" srcOrd="0" destOrd="0" presId="urn:microsoft.com/office/officeart/2005/8/layout/vList2"/>
    <dgm:cxn modelId="{BD63D75A-7C13-4F6F-92D0-339D3E381628}" type="presOf" srcId="{2FAE930D-EC9F-48C2-9AB7-D131E92C391D}" destId="{5CA589FF-757A-4AB0-8F09-7DA35CCC8113}" srcOrd="0" destOrd="0" presId="urn:microsoft.com/office/officeart/2005/8/layout/vList2"/>
    <dgm:cxn modelId="{1CD9528F-01FF-40E5-9CC1-4392378ADEDB}" srcId="{2FAE930D-EC9F-48C2-9AB7-D131E92C391D}" destId="{E43C8E00-2533-4F0E-973F-46922489ACB2}" srcOrd="2" destOrd="0" parTransId="{E54E6AE8-BFFB-438A-93D1-F38994BCE972}" sibTransId="{67CC4741-1913-4A1C-B50C-452D1080F618}"/>
    <dgm:cxn modelId="{947EB209-BF33-4B88-9962-C6C3B543DA84}" type="presParOf" srcId="{5CA589FF-757A-4AB0-8F09-7DA35CCC8113}" destId="{EB40ABF5-FC83-410B-9761-4EE23F9E739F}" srcOrd="0" destOrd="0" presId="urn:microsoft.com/office/officeart/2005/8/layout/vList2"/>
    <dgm:cxn modelId="{B127014A-99DF-4197-884D-F727ACA72A7A}" type="presParOf" srcId="{5CA589FF-757A-4AB0-8F09-7DA35CCC8113}" destId="{D1ADB314-9EC7-4694-8E35-8C22D9A8AF96}" srcOrd="1" destOrd="0" presId="urn:microsoft.com/office/officeart/2005/8/layout/vList2"/>
    <dgm:cxn modelId="{4A6E1C52-E4BC-4ED9-BE8F-CC6D40C3EEE9}" type="presParOf" srcId="{5CA589FF-757A-4AB0-8F09-7DA35CCC8113}" destId="{F44A9130-494A-49CC-8DA0-0104B34D7665}" srcOrd="2" destOrd="0" presId="urn:microsoft.com/office/officeart/2005/8/layout/vList2"/>
    <dgm:cxn modelId="{E780F194-FF43-47A7-8DEF-66010BF849FA}" type="presParOf" srcId="{5CA589FF-757A-4AB0-8F09-7DA35CCC8113}" destId="{16525215-17E5-4314-85C1-2440E3F0B2B8}" srcOrd="3" destOrd="0" presId="urn:microsoft.com/office/officeart/2005/8/layout/vList2"/>
    <dgm:cxn modelId="{5A242F0D-D52E-47BA-B445-446875C479C5}" type="presParOf" srcId="{5CA589FF-757A-4AB0-8F09-7DA35CCC8113}" destId="{76F9B4FF-008C-45FD-9DE8-0350EF570C81}"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FAE930D-EC9F-48C2-9AB7-D131E92C391D}"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10020209-66BC-4D19-A947-F6D0E4A374ED}">
      <dgm:prSet phldrT="[Text]"/>
      <dgm:spPr/>
      <dgm:t>
        <a:bodyPr/>
        <a:lstStyle/>
        <a:p>
          <a:r>
            <a:rPr lang="en-US" altLang="en-US" dirty="0" smtClean="0"/>
            <a:t>The app is a Client Application and it uses the authorization code grant to obtain an access token from Facebook (the Authorization Server). </a:t>
          </a:r>
          <a:endParaRPr lang="en-US" dirty="0"/>
        </a:p>
      </dgm:t>
    </dgm:pt>
    <dgm:pt modelId="{944ECB31-19E5-4745-973C-93B5EE2F6012}" type="parTrans" cxnId="{2D0C8578-BBC7-47E6-BC8B-43F659CDCFA0}">
      <dgm:prSet/>
      <dgm:spPr/>
      <dgm:t>
        <a:bodyPr/>
        <a:lstStyle/>
        <a:p>
          <a:endParaRPr lang="en-US"/>
        </a:p>
      </dgm:t>
    </dgm:pt>
    <dgm:pt modelId="{C4BF35F2-16E6-41C6-9C57-90DDE14DB2DA}" type="sibTrans" cxnId="{2D0C8578-BBC7-47E6-BC8B-43F659CDCFA0}">
      <dgm:prSet/>
      <dgm:spPr/>
      <dgm:t>
        <a:bodyPr/>
        <a:lstStyle/>
        <a:p>
          <a:endParaRPr lang="en-US"/>
        </a:p>
      </dgm:t>
    </dgm:pt>
    <dgm:pt modelId="{EA85317C-DAB9-425A-B55C-BCEA790452C6}">
      <dgm:prSet phldrT="[Text]"/>
      <dgm:spPr/>
      <dgm:t>
        <a:bodyPr/>
        <a:lstStyle/>
        <a:p>
          <a:r>
            <a:rPr lang="en-US" altLang="en-US" dirty="0" smtClean="0"/>
            <a:t>It then uses the access token to ask Facebook for some personal details (only what you permitted it to do), including your login ID and your name. In this phase </a:t>
          </a:r>
          <a:r>
            <a:rPr lang="en-US" altLang="en-US" dirty="0" err="1" smtClean="0"/>
            <a:t>facebook</a:t>
          </a:r>
          <a:r>
            <a:rPr lang="en-US" altLang="en-US" dirty="0" smtClean="0"/>
            <a:t> is acting as a Resource Server, decoding the token that you send and checking it gives the app permission to access the user’s details.</a:t>
          </a:r>
          <a:endParaRPr lang="en-US" dirty="0"/>
        </a:p>
      </dgm:t>
    </dgm:pt>
    <dgm:pt modelId="{5AB5117A-6FA4-4DB5-953C-C10BC6821D41}" type="parTrans" cxnId="{C188B67E-0491-4253-B649-D5C3A02A464A}">
      <dgm:prSet/>
      <dgm:spPr/>
      <dgm:t>
        <a:bodyPr/>
        <a:lstStyle/>
        <a:p>
          <a:endParaRPr lang="en-US"/>
        </a:p>
      </dgm:t>
    </dgm:pt>
    <dgm:pt modelId="{EA1FC912-9457-477E-8F97-96A99DEF70D1}" type="sibTrans" cxnId="{C188B67E-0491-4253-B649-D5C3A02A464A}">
      <dgm:prSet/>
      <dgm:spPr/>
      <dgm:t>
        <a:bodyPr/>
        <a:lstStyle/>
        <a:p>
          <a:endParaRPr lang="en-US"/>
        </a:p>
      </dgm:t>
    </dgm:pt>
    <dgm:pt modelId="{E43C8E00-2533-4F0E-973F-46922489ACB2}">
      <dgm:prSet phldrT="[Text]"/>
      <dgm:spPr/>
      <dgm:t>
        <a:bodyPr/>
        <a:lstStyle/>
        <a:p>
          <a:r>
            <a:rPr lang="en-US" altLang="en-US" dirty="0" smtClean="0"/>
            <a:t>If that process is successful the app inserts the user details into the Spring Security context so that you are authenticated.</a:t>
          </a:r>
          <a:endParaRPr lang="en-US" dirty="0"/>
        </a:p>
      </dgm:t>
    </dgm:pt>
    <dgm:pt modelId="{E54E6AE8-BFFB-438A-93D1-F38994BCE972}" type="parTrans" cxnId="{1CD9528F-01FF-40E5-9CC1-4392378ADEDB}">
      <dgm:prSet/>
      <dgm:spPr/>
      <dgm:t>
        <a:bodyPr/>
        <a:lstStyle/>
        <a:p>
          <a:endParaRPr lang="en-US"/>
        </a:p>
      </dgm:t>
    </dgm:pt>
    <dgm:pt modelId="{67CC4741-1913-4A1C-B50C-452D1080F618}" type="sibTrans" cxnId="{1CD9528F-01FF-40E5-9CC1-4392378ADEDB}">
      <dgm:prSet/>
      <dgm:spPr/>
      <dgm:t>
        <a:bodyPr/>
        <a:lstStyle/>
        <a:p>
          <a:endParaRPr lang="en-US"/>
        </a:p>
      </dgm:t>
    </dgm:pt>
    <dgm:pt modelId="{5CA589FF-757A-4AB0-8F09-7DA35CCC8113}" type="pres">
      <dgm:prSet presAssocID="{2FAE930D-EC9F-48C2-9AB7-D131E92C391D}" presName="linear" presStyleCnt="0">
        <dgm:presLayoutVars>
          <dgm:animLvl val="lvl"/>
          <dgm:resizeHandles val="exact"/>
        </dgm:presLayoutVars>
      </dgm:prSet>
      <dgm:spPr/>
      <dgm:t>
        <a:bodyPr/>
        <a:lstStyle/>
        <a:p>
          <a:endParaRPr lang="en-US"/>
        </a:p>
      </dgm:t>
    </dgm:pt>
    <dgm:pt modelId="{EB40ABF5-FC83-410B-9761-4EE23F9E739F}" type="pres">
      <dgm:prSet presAssocID="{10020209-66BC-4D19-A947-F6D0E4A374ED}" presName="parentText" presStyleLbl="node1" presStyleIdx="0" presStyleCnt="3">
        <dgm:presLayoutVars>
          <dgm:chMax val="0"/>
          <dgm:bulletEnabled val="1"/>
        </dgm:presLayoutVars>
      </dgm:prSet>
      <dgm:spPr/>
      <dgm:t>
        <a:bodyPr/>
        <a:lstStyle/>
        <a:p>
          <a:endParaRPr lang="en-US"/>
        </a:p>
      </dgm:t>
    </dgm:pt>
    <dgm:pt modelId="{D1ADB314-9EC7-4694-8E35-8C22D9A8AF96}" type="pres">
      <dgm:prSet presAssocID="{C4BF35F2-16E6-41C6-9C57-90DDE14DB2DA}" presName="spacer" presStyleCnt="0"/>
      <dgm:spPr/>
    </dgm:pt>
    <dgm:pt modelId="{F44A9130-494A-49CC-8DA0-0104B34D7665}" type="pres">
      <dgm:prSet presAssocID="{EA85317C-DAB9-425A-B55C-BCEA790452C6}" presName="parentText" presStyleLbl="node1" presStyleIdx="1" presStyleCnt="3">
        <dgm:presLayoutVars>
          <dgm:chMax val="0"/>
          <dgm:bulletEnabled val="1"/>
        </dgm:presLayoutVars>
      </dgm:prSet>
      <dgm:spPr/>
      <dgm:t>
        <a:bodyPr/>
        <a:lstStyle/>
        <a:p>
          <a:endParaRPr lang="en-US"/>
        </a:p>
      </dgm:t>
    </dgm:pt>
    <dgm:pt modelId="{16525215-17E5-4314-85C1-2440E3F0B2B8}" type="pres">
      <dgm:prSet presAssocID="{EA1FC912-9457-477E-8F97-96A99DEF70D1}" presName="spacer" presStyleCnt="0"/>
      <dgm:spPr/>
    </dgm:pt>
    <dgm:pt modelId="{76F9B4FF-008C-45FD-9DE8-0350EF570C81}" type="pres">
      <dgm:prSet presAssocID="{E43C8E00-2533-4F0E-973F-46922489ACB2}" presName="parentText" presStyleLbl="node1" presStyleIdx="2" presStyleCnt="3">
        <dgm:presLayoutVars>
          <dgm:chMax val="0"/>
          <dgm:bulletEnabled val="1"/>
        </dgm:presLayoutVars>
      </dgm:prSet>
      <dgm:spPr/>
      <dgm:t>
        <a:bodyPr/>
        <a:lstStyle/>
        <a:p>
          <a:endParaRPr lang="en-US"/>
        </a:p>
      </dgm:t>
    </dgm:pt>
  </dgm:ptLst>
  <dgm:cxnLst>
    <dgm:cxn modelId="{C188B67E-0491-4253-B649-D5C3A02A464A}" srcId="{2FAE930D-EC9F-48C2-9AB7-D131E92C391D}" destId="{EA85317C-DAB9-425A-B55C-BCEA790452C6}" srcOrd="1" destOrd="0" parTransId="{5AB5117A-6FA4-4DB5-953C-C10BC6821D41}" sibTransId="{EA1FC912-9457-477E-8F97-96A99DEF70D1}"/>
    <dgm:cxn modelId="{2D0C8578-BBC7-47E6-BC8B-43F659CDCFA0}" srcId="{2FAE930D-EC9F-48C2-9AB7-D131E92C391D}" destId="{10020209-66BC-4D19-A947-F6D0E4A374ED}" srcOrd="0" destOrd="0" parTransId="{944ECB31-19E5-4745-973C-93B5EE2F6012}" sibTransId="{C4BF35F2-16E6-41C6-9C57-90DDE14DB2DA}"/>
    <dgm:cxn modelId="{5201AD02-097D-4192-A80F-8F0483E3A206}" type="presOf" srcId="{2FAE930D-EC9F-48C2-9AB7-D131E92C391D}" destId="{5CA589FF-757A-4AB0-8F09-7DA35CCC8113}" srcOrd="0" destOrd="0" presId="urn:microsoft.com/office/officeart/2005/8/layout/vList2"/>
    <dgm:cxn modelId="{1CD9528F-01FF-40E5-9CC1-4392378ADEDB}" srcId="{2FAE930D-EC9F-48C2-9AB7-D131E92C391D}" destId="{E43C8E00-2533-4F0E-973F-46922489ACB2}" srcOrd="2" destOrd="0" parTransId="{E54E6AE8-BFFB-438A-93D1-F38994BCE972}" sibTransId="{67CC4741-1913-4A1C-B50C-452D1080F618}"/>
    <dgm:cxn modelId="{8FFB4C6E-09E4-4F7A-A3C8-BD083D03A183}" type="presOf" srcId="{E43C8E00-2533-4F0E-973F-46922489ACB2}" destId="{76F9B4FF-008C-45FD-9DE8-0350EF570C81}" srcOrd="0" destOrd="0" presId="urn:microsoft.com/office/officeart/2005/8/layout/vList2"/>
    <dgm:cxn modelId="{DA9C4963-3A91-48FF-AE5D-C16753F16C51}" type="presOf" srcId="{10020209-66BC-4D19-A947-F6D0E4A374ED}" destId="{EB40ABF5-FC83-410B-9761-4EE23F9E739F}" srcOrd="0" destOrd="0" presId="urn:microsoft.com/office/officeart/2005/8/layout/vList2"/>
    <dgm:cxn modelId="{D7C6BDC1-F6DF-4A3E-89EA-4C30BF96AA63}" type="presOf" srcId="{EA85317C-DAB9-425A-B55C-BCEA790452C6}" destId="{F44A9130-494A-49CC-8DA0-0104B34D7665}" srcOrd="0" destOrd="0" presId="urn:microsoft.com/office/officeart/2005/8/layout/vList2"/>
    <dgm:cxn modelId="{2191E43B-60A2-4A52-B884-9541C50E4A2E}" type="presParOf" srcId="{5CA589FF-757A-4AB0-8F09-7DA35CCC8113}" destId="{EB40ABF5-FC83-410B-9761-4EE23F9E739F}" srcOrd="0" destOrd="0" presId="urn:microsoft.com/office/officeart/2005/8/layout/vList2"/>
    <dgm:cxn modelId="{623BC4C7-7C7B-446F-B638-BBB2C8889BF5}" type="presParOf" srcId="{5CA589FF-757A-4AB0-8F09-7DA35CCC8113}" destId="{D1ADB314-9EC7-4694-8E35-8C22D9A8AF96}" srcOrd="1" destOrd="0" presId="urn:microsoft.com/office/officeart/2005/8/layout/vList2"/>
    <dgm:cxn modelId="{F9BDA303-3A7C-4E11-B9AF-47B7E171CB16}" type="presParOf" srcId="{5CA589FF-757A-4AB0-8F09-7DA35CCC8113}" destId="{F44A9130-494A-49CC-8DA0-0104B34D7665}" srcOrd="2" destOrd="0" presId="urn:microsoft.com/office/officeart/2005/8/layout/vList2"/>
    <dgm:cxn modelId="{BF577E89-9668-4F30-93B1-04E93E9E5BEF}" type="presParOf" srcId="{5CA589FF-757A-4AB0-8F09-7DA35CCC8113}" destId="{16525215-17E5-4314-85C1-2440E3F0B2B8}" srcOrd="3" destOrd="0" presId="urn:microsoft.com/office/officeart/2005/8/layout/vList2"/>
    <dgm:cxn modelId="{C1FE9B66-9BE5-43D1-B515-0C2C946EABAA}" type="presParOf" srcId="{5CA589FF-757A-4AB0-8F09-7DA35CCC8113}" destId="{76F9B4FF-008C-45FD-9DE8-0350EF570C81}"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36D1AB8-850B-4C3E-8740-4FB2CCEC30BB}" type="doc">
      <dgm:prSet loTypeId="urn:microsoft.com/office/officeart/2005/8/layout/default#2" loCatId="list" qsTypeId="urn:microsoft.com/office/officeart/2005/8/quickstyle/simple1" qsCatId="simple" csTypeId="urn:microsoft.com/office/officeart/2005/8/colors/accent5_1" csCatId="accent5" phldr="1"/>
      <dgm:spPr/>
      <dgm:t>
        <a:bodyPr/>
        <a:lstStyle/>
        <a:p>
          <a:endParaRPr lang="en-US"/>
        </a:p>
      </dgm:t>
    </dgm:pt>
    <dgm:pt modelId="{DAF73443-BDA6-45E2-979D-048D469F379D}">
      <dgm:prSet phldrT="[Text]" custT="1"/>
      <dgm:spPr/>
      <dgm:t>
        <a:bodyPr anchor="t" anchorCtr="0"/>
        <a:lstStyle/>
        <a:p>
          <a:pPr algn="l"/>
          <a:r>
            <a:rPr lang="en-US" altLang="en-US" sz="2000" dirty="0" smtClean="0"/>
            <a:t>-Security Assertion Markup Language</a:t>
          </a:r>
        </a:p>
        <a:p>
          <a:pPr algn="l"/>
          <a:r>
            <a:rPr lang="en-US" altLang="en-US" sz="2000" dirty="0" smtClean="0"/>
            <a:t>-XML based protocol</a:t>
          </a:r>
        </a:p>
        <a:p>
          <a:pPr algn="l"/>
          <a:r>
            <a:rPr lang="en-US" altLang="en-US" sz="2000" dirty="0" smtClean="0"/>
            <a:t>Flexible and extensible protocol designed to be used by other standards</a:t>
          </a:r>
        </a:p>
        <a:p>
          <a:pPr algn="l"/>
          <a:r>
            <a:rPr lang="en-US" altLang="en-US" sz="2000" dirty="0" smtClean="0"/>
            <a:t>OASIS approved standard</a:t>
          </a:r>
        </a:p>
        <a:p>
          <a:pPr algn="l"/>
          <a:r>
            <a:rPr lang="en-US" altLang="en-US" sz="2000" dirty="0" smtClean="0"/>
            <a:t>    -SAML 1.0 November 2002</a:t>
          </a:r>
        </a:p>
        <a:p>
          <a:pPr algn="l"/>
          <a:r>
            <a:rPr lang="en-US" altLang="en-US" sz="2000" dirty="0" smtClean="0"/>
            <a:t>    -SAML 1.1 September 2003</a:t>
          </a:r>
        </a:p>
        <a:p>
          <a:pPr algn="l"/>
          <a:r>
            <a:rPr lang="en-US" altLang="en-US" sz="2000" dirty="0" smtClean="0"/>
            <a:t>    -SAML 2.0 March 2005</a:t>
          </a:r>
          <a:endParaRPr lang="en-US" sz="2000" dirty="0"/>
        </a:p>
      </dgm:t>
    </dgm:pt>
    <dgm:pt modelId="{C0E91D7A-B431-4653-B362-D2433BA4DD34}" type="parTrans" cxnId="{7E3A3112-EB21-4077-ACC0-3B1190EC859F}">
      <dgm:prSet/>
      <dgm:spPr/>
      <dgm:t>
        <a:bodyPr/>
        <a:lstStyle/>
        <a:p>
          <a:endParaRPr lang="en-US"/>
        </a:p>
      </dgm:t>
    </dgm:pt>
    <dgm:pt modelId="{88CAF372-90D1-4D1F-969E-E2DC977BBA53}" type="sibTrans" cxnId="{7E3A3112-EB21-4077-ACC0-3B1190EC859F}">
      <dgm:prSet/>
      <dgm:spPr/>
      <dgm:t>
        <a:bodyPr/>
        <a:lstStyle/>
        <a:p>
          <a:endParaRPr lang="en-US"/>
        </a:p>
      </dgm:t>
    </dgm:pt>
    <dgm:pt modelId="{27AFD5C2-0C09-4B69-BEC5-678A6A97CCE4}">
      <dgm:prSet phldrT="[Text]" custT="1"/>
      <dgm:spPr/>
      <dgm:t>
        <a:bodyPr anchor="t" anchorCtr="0"/>
        <a:lstStyle/>
        <a:p>
          <a:pPr algn="l"/>
          <a:r>
            <a:rPr lang="en-US" altLang="en-US" sz="2000" b="1" dirty="0" smtClean="0"/>
            <a:t>Advantages of SAML:</a:t>
          </a:r>
        </a:p>
        <a:p>
          <a:pPr algn="l"/>
          <a:r>
            <a:rPr lang="en-US" altLang="en-US" sz="2000" dirty="0" smtClean="0"/>
            <a:t>-Platform neutral</a:t>
          </a:r>
        </a:p>
        <a:p>
          <a:pPr algn="l"/>
          <a:r>
            <a:rPr lang="en-US" altLang="en-US" sz="2000" dirty="0" smtClean="0"/>
            <a:t>-Loose coupling of directories</a:t>
          </a:r>
        </a:p>
        <a:p>
          <a:pPr algn="l"/>
          <a:r>
            <a:rPr lang="en-US" altLang="en-US" sz="2000" dirty="0" smtClean="0"/>
            <a:t>-Improved online experience for end users</a:t>
          </a:r>
        </a:p>
        <a:p>
          <a:pPr algn="l"/>
          <a:r>
            <a:rPr lang="en-US" altLang="en-US" sz="2000" dirty="0" smtClean="0"/>
            <a:t>-Supported by many SAAS Applications</a:t>
          </a:r>
        </a:p>
        <a:p>
          <a:pPr algn="l"/>
          <a:r>
            <a:rPr lang="en-US" altLang="en-US" sz="2000" dirty="0" smtClean="0"/>
            <a:t>-Strong commercial and open source support</a:t>
          </a:r>
          <a:endParaRPr lang="en-US" sz="2000" dirty="0"/>
        </a:p>
      </dgm:t>
    </dgm:pt>
    <dgm:pt modelId="{C5A270C1-73F4-4BB7-A10B-032B7C8A0C19}" type="parTrans" cxnId="{B03FA894-1BAB-4FB1-AC39-1752F46E2909}">
      <dgm:prSet/>
      <dgm:spPr/>
      <dgm:t>
        <a:bodyPr/>
        <a:lstStyle/>
        <a:p>
          <a:endParaRPr lang="en-US"/>
        </a:p>
      </dgm:t>
    </dgm:pt>
    <dgm:pt modelId="{48351C3C-2C25-4154-93EF-FD9AB3336D39}" type="sibTrans" cxnId="{B03FA894-1BAB-4FB1-AC39-1752F46E2909}">
      <dgm:prSet/>
      <dgm:spPr/>
      <dgm:t>
        <a:bodyPr/>
        <a:lstStyle/>
        <a:p>
          <a:endParaRPr lang="en-US"/>
        </a:p>
      </dgm:t>
    </dgm:pt>
    <dgm:pt modelId="{2D117519-CE48-4EF0-9016-33738711A05C}" type="pres">
      <dgm:prSet presAssocID="{936D1AB8-850B-4C3E-8740-4FB2CCEC30BB}" presName="diagram" presStyleCnt="0">
        <dgm:presLayoutVars>
          <dgm:dir/>
          <dgm:resizeHandles val="exact"/>
        </dgm:presLayoutVars>
      </dgm:prSet>
      <dgm:spPr/>
      <dgm:t>
        <a:bodyPr/>
        <a:lstStyle/>
        <a:p>
          <a:endParaRPr lang="en-US"/>
        </a:p>
      </dgm:t>
    </dgm:pt>
    <dgm:pt modelId="{E5BDA97C-10AB-4656-8EFF-AC6D2BEB8FA6}" type="pres">
      <dgm:prSet presAssocID="{DAF73443-BDA6-45E2-979D-048D469F379D}" presName="node" presStyleLbl="node1" presStyleIdx="0" presStyleCnt="2">
        <dgm:presLayoutVars>
          <dgm:bulletEnabled val="1"/>
        </dgm:presLayoutVars>
      </dgm:prSet>
      <dgm:spPr/>
      <dgm:t>
        <a:bodyPr/>
        <a:lstStyle/>
        <a:p>
          <a:endParaRPr lang="en-US"/>
        </a:p>
      </dgm:t>
    </dgm:pt>
    <dgm:pt modelId="{B2796AF4-FF79-4E31-8DED-1988FA14B55A}" type="pres">
      <dgm:prSet presAssocID="{88CAF372-90D1-4D1F-969E-E2DC977BBA53}" presName="sibTrans" presStyleCnt="0"/>
      <dgm:spPr/>
    </dgm:pt>
    <dgm:pt modelId="{9B38D442-26C2-43EE-8B20-5EAC59D4D0E3}" type="pres">
      <dgm:prSet presAssocID="{27AFD5C2-0C09-4B69-BEC5-678A6A97CCE4}" presName="node" presStyleLbl="node1" presStyleIdx="1" presStyleCnt="2">
        <dgm:presLayoutVars>
          <dgm:bulletEnabled val="1"/>
        </dgm:presLayoutVars>
      </dgm:prSet>
      <dgm:spPr/>
      <dgm:t>
        <a:bodyPr/>
        <a:lstStyle/>
        <a:p>
          <a:endParaRPr lang="en-US"/>
        </a:p>
      </dgm:t>
    </dgm:pt>
  </dgm:ptLst>
  <dgm:cxnLst>
    <dgm:cxn modelId="{F3082928-8057-4F8D-AEC4-46EF9B6B7865}" type="presOf" srcId="{27AFD5C2-0C09-4B69-BEC5-678A6A97CCE4}" destId="{9B38D442-26C2-43EE-8B20-5EAC59D4D0E3}" srcOrd="0" destOrd="0" presId="urn:microsoft.com/office/officeart/2005/8/layout/default#2"/>
    <dgm:cxn modelId="{B03FA894-1BAB-4FB1-AC39-1752F46E2909}" srcId="{936D1AB8-850B-4C3E-8740-4FB2CCEC30BB}" destId="{27AFD5C2-0C09-4B69-BEC5-678A6A97CCE4}" srcOrd="1" destOrd="0" parTransId="{C5A270C1-73F4-4BB7-A10B-032B7C8A0C19}" sibTransId="{48351C3C-2C25-4154-93EF-FD9AB3336D39}"/>
    <dgm:cxn modelId="{7E3A3112-EB21-4077-ACC0-3B1190EC859F}" srcId="{936D1AB8-850B-4C3E-8740-4FB2CCEC30BB}" destId="{DAF73443-BDA6-45E2-979D-048D469F379D}" srcOrd="0" destOrd="0" parTransId="{C0E91D7A-B431-4653-B362-D2433BA4DD34}" sibTransId="{88CAF372-90D1-4D1F-969E-E2DC977BBA53}"/>
    <dgm:cxn modelId="{8C0E0C7D-DC0E-4B3C-A2C8-279A8C6FD17F}" type="presOf" srcId="{936D1AB8-850B-4C3E-8740-4FB2CCEC30BB}" destId="{2D117519-CE48-4EF0-9016-33738711A05C}" srcOrd="0" destOrd="0" presId="urn:microsoft.com/office/officeart/2005/8/layout/default#2"/>
    <dgm:cxn modelId="{4E590541-97DF-47EA-8DD1-445BBDF70DCD}" type="presOf" srcId="{DAF73443-BDA6-45E2-979D-048D469F379D}" destId="{E5BDA97C-10AB-4656-8EFF-AC6D2BEB8FA6}" srcOrd="0" destOrd="0" presId="urn:microsoft.com/office/officeart/2005/8/layout/default#2"/>
    <dgm:cxn modelId="{2662719A-100A-4E0B-9682-6EC7358D475A}" type="presParOf" srcId="{2D117519-CE48-4EF0-9016-33738711A05C}" destId="{E5BDA97C-10AB-4656-8EFF-AC6D2BEB8FA6}" srcOrd="0" destOrd="0" presId="urn:microsoft.com/office/officeart/2005/8/layout/default#2"/>
    <dgm:cxn modelId="{B06CD2A1-E154-4978-BB4E-B32448FEA3FA}" type="presParOf" srcId="{2D117519-CE48-4EF0-9016-33738711A05C}" destId="{B2796AF4-FF79-4E31-8DED-1988FA14B55A}" srcOrd="1" destOrd="0" presId="urn:microsoft.com/office/officeart/2005/8/layout/default#2"/>
    <dgm:cxn modelId="{245E9D35-8A87-4331-BEFA-61FF1400798E}" type="presParOf" srcId="{2D117519-CE48-4EF0-9016-33738711A05C}" destId="{9B38D442-26C2-43EE-8B20-5EAC59D4D0E3}" srcOrd="2" destOrd="0" presId="urn:microsoft.com/office/officeart/2005/8/layout/defaul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61A5731-9950-4DA2-B5A8-5ED1850305EE}"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8081F49A-2332-4EF4-A03D-B35347695195}">
      <dgm:prSet phldrT="[Text]" custT="1"/>
      <dgm:spPr/>
      <dgm:t>
        <a:bodyPr/>
        <a:lstStyle/>
        <a:p>
          <a:r>
            <a:rPr lang="en-US" altLang="en-US" sz="1800" b="1" dirty="0" smtClean="0"/>
            <a:t>3 Main Protocols—</a:t>
          </a:r>
          <a:r>
            <a:rPr lang="en-US" sz="1800" b="1" dirty="0" smtClean="0"/>
            <a:t>Assertions:</a:t>
          </a:r>
          <a:r>
            <a:rPr lang="en-US" sz="1800" dirty="0" smtClean="0"/>
            <a:t>  </a:t>
          </a:r>
        </a:p>
        <a:p>
          <a:r>
            <a:rPr lang="en-US" sz="1800" dirty="0" smtClean="0"/>
            <a:t>a. Authentication statements </a:t>
          </a:r>
        </a:p>
        <a:p>
          <a:r>
            <a:rPr lang="en-US" sz="1800" dirty="0" smtClean="0"/>
            <a:t>b. Attribute statements </a:t>
          </a:r>
        </a:p>
        <a:p>
          <a:r>
            <a:rPr lang="en-US" sz="1800" dirty="0" smtClean="0"/>
            <a:t>c. Authorization decision statements </a:t>
          </a:r>
          <a:endParaRPr lang="en-US" sz="1800" dirty="0"/>
        </a:p>
      </dgm:t>
    </dgm:pt>
    <dgm:pt modelId="{96BAFC6C-DE4B-4E3D-AA72-231E8E63EFE3}" type="parTrans" cxnId="{74C15DB1-ED13-4CDA-A5E3-3C82A675CB7E}">
      <dgm:prSet/>
      <dgm:spPr/>
      <dgm:t>
        <a:bodyPr/>
        <a:lstStyle/>
        <a:p>
          <a:endParaRPr lang="en-US" sz="1800"/>
        </a:p>
      </dgm:t>
    </dgm:pt>
    <dgm:pt modelId="{B7892EB6-C817-4494-BB95-DB796A9B9B4E}" type="sibTrans" cxnId="{74C15DB1-ED13-4CDA-A5E3-3C82A675CB7E}">
      <dgm:prSet/>
      <dgm:spPr/>
      <dgm:t>
        <a:bodyPr/>
        <a:lstStyle/>
        <a:p>
          <a:endParaRPr lang="en-US" sz="1800"/>
        </a:p>
      </dgm:t>
    </dgm:pt>
    <dgm:pt modelId="{430A2234-27B4-408D-9D27-CD1DFBEBC510}">
      <dgm:prSet phldrT="[Text]" custT="1"/>
      <dgm:spPr/>
      <dgm:t>
        <a:bodyPr/>
        <a:lstStyle/>
        <a:p>
          <a:r>
            <a:rPr lang="en-US" sz="1800" b="1" dirty="0" smtClean="0"/>
            <a:t>Protocol—</a:t>
          </a:r>
          <a:r>
            <a:rPr lang="en-US" sz="1800" b="0" dirty="0" smtClean="0"/>
            <a:t>t</a:t>
          </a:r>
          <a:r>
            <a:rPr lang="en-US" sz="1800" dirty="0" smtClean="0"/>
            <a:t>he  way SAML asks for and gets assertions, for example, using SOAP over HTTP. </a:t>
          </a:r>
          <a:endParaRPr lang="en-US" sz="1800" dirty="0"/>
        </a:p>
      </dgm:t>
    </dgm:pt>
    <dgm:pt modelId="{134BE44A-DFE7-4085-AC9E-C7167FDFF2DC}" type="parTrans" cxnId="{96168379-8B9C-47CC-BF06-DCED6009545E}">
      <dgm:prSet/>
      <dgm:spPr/>
      <dgm:t>
        <a:bodyPr/>
        <a:lstStyle/>
        <a:p>
          <a:endParaRPr lang="en-US" sz="1800"/>
        </a:p>
      </dgm:t>
    </dgm:pt>
    <dgm:pt modelId="{F5ED841A-8A01-481E-BAFA-210697EEBCD0}" type="sibTrans" cxnId="{96168379-8B9C-47CC-BF06-DCED6009545E}">
      <dgm:prSet/>
      <dgm:spPr/>
      <dgm:t>
        <a:bodyPr/>
        <a:lstStyle/>
        <a:p>
          <a:endParaRPr lang="en-US" sz="1800"/>
        </a:p>
      </dgm:t>
    </dgm:pt>
    <dgm:pt modelId="{342B5F06-5042-48AC-8BA1-41ED824E8E05}">
      <dgm:prSet custT="1"/>
      <dgm:spPr/>
      <dgm:t>
        <a:bodyPr/>
        <a:lstStyle/>
        <a:p>
          <a:r>
            <a:rPr lang="en-US" sz="1800" b="1" dirty="0" smtClean="0"/>
            <a:t>Bindings—</a:t>
          </a:r>
          <a:r>
            <a:rPr lang="en-US" sz="1800" dirty="0" smtClean="0"/>
            <a:t>how  SAML message exchanges are mapped into SOAP exchanges</a:t>
          </a:r>
          <a:endParaRPr lang="en-US" altLang="en-US" sz="1800" dirty="0"/>
        </a:p>
      </dgm:t>
    </dgm:pt>
    <dgm:pt modelId="{799C4125-FC6A-4362-80DA-08548F357EC1}" type="parTrans" cxnId="{18545AAE-CADA-40A2-8EEB-35B27DE1CD25}">
      <dgm:prSet/>
      <dgm:spPr/>
      <dgm:t>
        <a:bodyPr/>
        <a:lstStyle/>
        <a:p>
          <a:endParaRPr lang="en-US" sz="1800"/>
        </a:p>
      </dgm:t>
    </dgm:pt>
    <dgm:pt modelId="{AAF4CAF8-0C3F-48AC-8202-66A12FD452E1}" type="sibTrans" cxnId="{18545AAE-CADA-40A2-8EEB-35B27DE1CD25}">
      <dgm:prSet/>
      <dgm:spPr/>
      <dgm:t>
        <a:bodyPr/>
        <a:lstStyle/>
        <a:p>
          <a:endParaRPr lang="en-US" sz="1800"/>
        </a:p>
      </dgm:t>
    </dgm:pt>
    <dgm:pt modelId="{B02DA10A-F15C-436E-9D11-7AFCAC4402F1}">
      <dgm:prSet custT="1"/>
      <dgm:spPr/>
      <dgm:t>
        <a:bodyPr/>
        <a:lstStyle/>
        <a:p>
          <a:r>
            <a:rPr lang="en-US" sz="1800" b="1" dirty="0" smtClean="0"/>
            <a:t>Profile—</a:t>
          </a:r>
          <a:r>
            <a:rPr lang="en-US" sz="1800" dirty="0" smtClean="0"/>
            <a:t>defines constraints on the contents of SAML assertions, protocols, and bindings in order to solve the business use case in an interoperable fashion</a:t>
          </a:r>
          <a:endParaRPr lang="en-US" sz="1800" dirty="0"/>
        </a:p>
      </dgm:t>
    </dgm:pt>
    <dgm:pt modelId="{4A18EB3B-89A9-45F2-B639-8AF86902B925}" type="parTrans" cxnId="{85055319-50A3-4BC9-902E-F0117832847F}">
      <dgm:prSet/>
      <dgm:spPr/>
      <dgm:t>
        <a:bodyPr/>
        <a:lstStyle/>
        <a:p>
          <a:endParaRPr lang="en-US" sz="1800"/>
        </a:p>
      </dgm:t>
    </dgm:pt>
    <dgm:pt modelId="{0DF1F47A-DC7F-48F0-A41C-147D8BC6E999}" type="sibTrans" cxnId="{85055319-50A3-4BC9-902E-F0117832847F}">
      <dgm:prSet/>
      <dgm:spPr/>
      <dgm:t>
        <a:bodyPr/>
        <a:lstStyle/>
        <a:p>
          <a:endParaRPr lang="en-US" sz="1800"/>
        </a:p>
      </dgm:t>
    </dgm:pt>
    <dgm:pt modelId="{6C24A7CE-90FD-416C-B426-51732AC3368E}" type="pres">
      <dgm:prSet presAssocID="{C61A5731-9950-4DA2-B5A8-5ED1850305EE}" presName="linear" presStyleCnt="0">
        <dgm:presLayoutVars>
          <dgm:animLvl val="lvl"/>
          <dgm:resizeHandles val="exact"/>
        </dgm:presLayoutVars>
      </dgm:prSet>
      <dgm:spPr/>
      <dgm:t>
        <a:bodyPr/>
        <a:lstStyle/>
        <a:p>
          <a:endParaRPr lang="en-US"/>
        </a:p>
      </dgm:t>
    </dgm:pt>
    <dgm:pt modelId="{706591DE-A444-4FD3-9E2D-222A6AED9787}" type="pres">
      <dgm:prSet presAssocID="{8081F49A-2332-4EF4-A03D-B35347695195}" presName="parentText" presStyleLbl="node1" presStyleIdx="0" presStyleCnt="4" custScaleY="123014">
        <dgm:presLayoutVars>
          <dgm:chMax val="0"/>
          <dgm:bulletEnabled val="1"/>
        </dgm:presLayoutVars>
      </dgm:prSet>
      <dgm:spPr/>
      <dgm:t>
        <a:bodyPr/>
        <a:lstStyle/>
        <a:p>
          <a:endParaRPr lang="en-US"/>
        </a:p>
      </dgm:t>
    </dgm:pt>
    <dgm:pt modelId="{A1E45F15-BD43-45BF-859E-C01210340D8B}" type="pres">
      <dgm:prSet presAssocID="{B7892EB6-C817-4494-BB95-DB796A9B9B4E}" presName="spacer" presStyleCnt="0"/>
      <dgm:spPr/>
    </dgm:pt>
    <dgm:pt modelId="{633AA02E-9DF7-4BCF-9107-D031FD2804EF}" type="pres">
      <dgm:prSet presAssocID="{430A2234-27B4-408D-9D27-CD1DFBEBC510}" presName="parentText" presStyleLbl="node1" presStyleIdx="1" presStyleCnt="4">
        <dgm:presLayoutVars>
          <dgm:chMax val="0"/>
          <dgm:bulletEnabled val="1"/>
        </dgm:presLayoutVars>
      </dgm:prSet>
      <dgm:spPr/>
      <dgm:t>
        <a:bodyPr/>
        <a:lstStyle/>
        <a:p>
          <a:endParaRPr lang="en-US"/>
        </a:p>
      </dgm:t>
    </dgm:pt>
    <dgm:pt modelId="{DFFBB004-AA15-4456-B202-CE240BF89D8C}" type="pres">
      <dgm:prSet presAssocID="{F5ED841A-8A01-481E-BAFA-210697EEBCD0}" presName="spacer" presStyleCnt="0"/>
      <dgm:spPr/>
    </dgm:pt>
    <dgm:pt modelId="{B4A2B645-48F1-432B-8081-BDBF1400243D}" type="pres">
      <dgm:prSet presAssocID="{342B5F06-5042-48AC-8BA1-41ED824E8E05}" presName="parentText" presStyleLbl="node1" presStyleIdx="2" presStyleCnt="4">
        <dgm:presLayoutVars>
          <dgm:chMax val="0"/>
          <dgm:bulletEnabled val="1"/>
        </dgm:presLayoutVars>
      </dgm:prSet>
      <dgm:spPr/>
      <dgm:t>
        <a:bodyPr/>
        <a:lstStyle/>
        <a:p>
          <a:endParaRPr lang="en-US"/>
        </a:p>
      </dgm:t>
    </dgm:pt>
    <dgm:pt modelId="{A21079AE-407C-4F5A-BA0F-F8B48500AAA5}" type="pres">
      <dgm:prSet presAssocID="{AAF4CAF8-0C3F-48AC-8202-66A12FD452E1}" presName="spacer" presStyleCnt="0"/>
      <dgm:spPr/>
    </dgm:pt>
    <dgm:pt modelId="{80ED7DCD-A37D-4A17-99A4-7B56CB45263C}" type="pres">
      <dgm:prSet presAssocID="{B02DA10A-F15C-436E-9D11-7AFCAC4402F1}" presName="parentText" presStyleLbl="node1" presStyleIdx="3" presStyleCnt="4">
        <dgm:presLayoutVars>
          <dgm:chMax val="0"/>
          <dgm:bulletEnabled val="1"/>
        </dgm:presLayoutVars>
      </dgm:prSet>
      <dgm:spPr/>
      <dgm:t>
        <a:bodyPr/>
        <a:lstStyle/>
        <a:p>
          <a:endParaRPr lang="en-US"/>
        </a:p>
      </dgm:t>
    </dgm:pt>
  </dgm:ptLst>
  <dgm:cxnLst>
    <dgm:cxn modelId="{85055319-50A3-4BC9-902E-F0117832847F}" srcId="{C61A5731-9950-4DA2-B5A8-5ED1850305EE}" destId="{B02DA10A-F15C-436E-9D11-7AFCAC4402F1}" srcOrd="3" destOrd="0" parTransId="{4A18EB3B-89A9-45F2-B639-8AF86902B925}" sibTransId="{0DF1F47A-DC7F-48F0-A41C-147D8BC6E999}"/>
    <dgm:cxn modelId="{96168379-8B9C-47CC-BF06-DCED6009545E}" srcId="{C61A5731-9950-4DA2-B5A8-5ED1850305EE}" destId="{430A2234-27B4-408D-9D27-CD1DFBEBC510}" srcOrd="1" destOrd="0" parTransId="{134BE44A-DFE7-4085-AC9E-C7167FDFF2DC}" sibTransId="{F5ED841A-8A01-481E-BAFA-210697EEBCD0}"/>
    <dgm:cxn modelId="{F33FAF7B-7A6F-43D7-9798-E170703A7F04}" type="presOf" srcId="{342B5F06-5042-48AC-8BA1-41ED824E8E05}" destId="{B4A2B645-48F1-432B-8081-BDBF1400243D}" srcOrd="0" destOrd="0" presId="urn:microsoft.com/office/officeart/2005/8/layout/vList2"/>
    <dgm:cxn modelId="{99071BEB-21A2-435A-A734-ADC6F27B5006}" type="presOf" srcId="{430A2234-27B4-408D-9D27-CD1DFBEBC510}" destId="{633AA02E-9DF7-4BCF-9107-D031FD2804EF}" srcOrd="0" destOrd="0" presId="urn:microsoft.com/office/officeart/2005/8/layout/vList2"/>
    <dgm:cxn modelId="{ED73E642-6785-403A-8EAB-D1F89895C49F}" type="presOf" srcId="{8081F49A-2332-4EF4-A03D-B35347695195}" destId="{706591DE-A444-4FD3-9E2D-222A6AED9787}" srcOrd="0" destOrd="0" presId="urn:microsoft.com/office/officeart/2005/8/layout/vList2"/>
    <dgm:cxn modelId="{02884274-5409-414E-87B3-C282424F4FF7}" type="presOf" srcId="{C61A5731-9950-4DA2-B5A8-5ED1850305EE}" destId="{6C24A7CE-90FD-416C-B426-51732AC3368E}" srcOrd="0" destOrd="0" presId="urn:microsoft.com/office/officeart/2005/8/layout/vList2"/>
    <dgm:cxn modelId="{18545AAE-CADA-40A2-8EEB-35B27DE1CD25}" srcId="{C61A5731-9950-4DA2-B5A8-5ED1850305EE}" destId="{342B5F06-5042-48AC-8BA1-41ED824E8E05}" srcOrd="2" destOrd="0" parTransId="{799C4125-FC6A-4362-80DA-08548F357EC1}" sibTransId="{AAF4CAF8-0C3F-48AC-8202-66A12FD452E1}"/>
    <dgm:cxn modelId="{B1023BBD-42A3-4919-B380-86924377483F}" type="presOf" srcId="{B02DA10A-F15C-436E-9D11-7AFCAC4402F1}" destId="{80ED7DCD-A37D-4A17-99A4-7B56CB45263C}" srcOrd="0" destOrd="0" presId="urn:microsoft.com/office/officeart/2005/8/layout/vList2"/>
    <dgm:cxn modelId="{74C15DB1-ED13-4CDA-A5E3-3C82A675CB7E}" srcId="{C61A5731-9950-4DA2-B5A8-5ED1850305EE}" destId="{8081F49A-2332-4EF4-A03D-B35347695195}" srcOrd="0" destOrd="0" parTransId="{96BAFC6C-DE4B-4E3D-AA72-231E8E63EFE3}" sibTransId="{B7892EB6-C817-4494-BB95-DB796A9B9B4E}"/>
    <dgm:cxn modelId="{25CEAE3C-CA0A-4571-AB23-35F317A9B4AD}" type="presParOf" srcId="{6C24A7CE-90FD-416C-B426-51732AC3368E}" destId="{706591DE-A444-4FD3-9E2D-222A6AED9787}" srcOrd="0" destOrd="0" presId="urn:microsoft.com/office/officeart/2005/8/layout/vList2"/>
    <dgm:cxn modelId="{B4B5873A-43A4-4CF7-8986-090833ECBDE6}" type="presParOf" srcId="{6C24A7CE-90FD-416C-B426-51732AC3368E}" destId="{A1E45F15-BD43-45BF-859E-C01210340D8B}" srcOrd="1" destOrd="0" presId="urn:microsoft.com/office/officeart/2005/8/layout/vList2"/>
    <dgm:cxn modelId="{531E5F78-9CB2-450B-9950-C8B59EBD8C24}" type="presParOf" srcId="{6C24A7CE-90FD-416C-B426-51732AC3368E}" destId="{633AA02E-9DF7-4BCF-9107-D031FD2804EF}" srcOrd="2" destOrd="0" presId="urn:microsoft.com/office/officeart/2005/8/layout/vList2"/>
    <dgm:cxn modelId="{8776EA37-45AE-4DA3-BAEE-09805D9942A9}" type="presParOf" srcId="{6C24A7CE-90FD-416C-B426-51732AC3368E}" destId="{DFFBB004-AA15-4456-B202-CE240BF89D8C}" srcOrd="3" destOrd="0" presId="urn:microsoft.com/office/officeart/2005/8/layout/vList2"/>
    <dgm:cxn modelId="{1D2CAD1F-152B-4591-A323-23D1EA10F78F}" type="presParOf" srcId="{6C24A7CE-90FD-416C-B426-51732AC3368E}" destId="{B4A2B645-48F1-432B-8081-BDBF1400243D}" srcOrd="4" destOrd="0" presId="urn:microsoft.com/office/officeart/2005/8/layout/vList2"/>
    <dgm:cxn modelId="{9889F653-6A8A-4BCC-94D7-9840707FD31B}" type="presParOf" srcId="{6C24A7CE-90FD-416C-B426-51732AC3368E}" destId="{A21079AE-407C-4F5A-BA0F-F8B48500AAA5}" srcOrd="5" destOrd="0" presId="urn:microsoft.com/office/officeart/2005/8/layout/vList2"/>
    <dgm:cxn modelId="{78F11C4D-6F4F-45C0-A110-B86A308DA776}" type="presParOf" srcId="{6C24A7CE-90FD-416C-B426-51732AC3368E}" destId="{80ED7DCD-A37D-4A17-99A4-7B56CB45263C}" srcOrd="6"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36D1AB8-850B-4C3E-8740-4FB2CCEC30BB}" type="doc">
      <dgm:prSet loTypeId="urn:microsoft.com/office/officeart/2005/8/layout/default#3" loCatId="list" qsTypeId="urn:microsoft.com/office/officeart/2005/8/quickstyle/simple1" qsCatId="simple" csTypeId="urn:microsoft.com/office/officeart/2005/8/colors/accent5_1" csCatId="accent5" phldr="1"/>
      <dgm:spPr/>
      <dgm:t>
        <a:bodyPr/>
        <a:lstStyle/>
        <a:p>
          <a:endParaRPr lang="en-US"/>
        </a:p>
      </dgm:t>
    </dgm:pt>
    <dgm:pt modelId="{DAF73443-BDA6-45E2-979D-048D469F379D}">
      <dgm:prSet phldrT="[Text]" custT="1"/>
      <dgm:spPr/>
      <dgm:t>
        <a:bodyPr anchor="t" anchorCtr="0"/>
        <a:lstStyle/>
        <a:p>
          <a:pPr algn="l"/>
          <a:r>
            <a:rPr lang="en-US" sz="1800" b="1" dirty="0" smtClean="0"/>
            <a:t>SP initiated </a:t>
          </a:r>
          <a:r>
            <a:rPr lang="en-US" sz="1800" dirty="0" smtClean="0"/>
            <a:t>:</a:t>
          </a:r>
        </a:p>
        <a:p>
          <a:pPr algn="l"/>
          <a:endParaRPr lang="en-US" sz="1800" dirty="0" smtClean="0"/>
        </a:p>
        <a:p>
          <a:pPr algn="l"/>
          <a:r>
            <a:rPr lang="en-US" sz="1800" dirty="0" smtClean="0"/>
            <a:t>Begins with the user clicking a link that takes them directly to an SP application resource they need to access. since the user is not logged in at the SP, before it allows access to the resource, the SP sends the user to an </a:t>
          </a:r>
          <a:r>
            <a:rPr lang="en-US" sz="1800" dirty="0" err="1" smtClean="0"/>
            <a:t>IdP</a:t>
          </a:r>
          <a:r>
            <a:rPr lang="en-US" sz="1800" dirty="0" smtClean="0"/>
            <a:t> to authenticate. </a:t>
          </a:r>
        </a:p>
        <a:p>
          <a:pPr algn="l"/>
          <a:endParaRPr lang="en-US" sz="1800" dirty="0" smtClean="0"/>
        </a:p>
        <a:p>
          <a:pPr algn="l"/>
          <a:r>
            <a:rPr lang="en-US" sz="1800" dirty="0" smtClean="0"/>
            <a:t>The </a:t>
          </a:r>
          <a:r>
            <a:rPr lang="en-US" sz="1800" dirty="0" err="1" smtClean="0"/>
            <a:t>IdP</a:t>
          </a:r>
          <a:r>
            <a:rPr lang="en-US" sz="1800" dirty="0" smtClean="0"/>
            <a:t> builds an assertion representing the user's authentication at the </a:t>
          </a:r>
          <a:r>
            <a:rPr lang="en-US" sz="1800" dirty="0" err="1" smtClean="0"/>
            <a:t>IdP</a:t>
          </a:r>
          <a:r>
            <a:rPr lang="en-US" sz="1800" dirty="0" smtClean="0"/>
            <a:t> and then sends the user back to the SP with the assertion. The SP processes the assertion and determines whether to grant the user access to the resource.</a:t>
          </a:r>
          <a:endParaRPr lang="en-US" sz="1800" dirty="0"/>
        </a:p>
      </dgm:t>
    </dgm:pt>
    <dgm:pt modelId="{C0E91D7A-B431-4653-B362-D2433BA4DD34}" type="parTrans" cxnId="{7E3A3112-EB21-4077-ACC0-3B1190EC859F}">
      <dgm:prSet/>
      <dgm:spPr/>
      <dgm:t>
        <a:bodyPr/>
        <a:lstStyle/>
        <a:p>
          <a:endParaRPr lang="en-US"/>
        </a:p>
      </dgm:t>
    </dgm:pt>
    <dgm:pt modelId="{88CAF372-90D1-4D1F-969E-E2DC977BBA53}" type="sibTrans" cxnId="{7E3A3112-EB21-4077-ACC0-3B1190EC859F}">
      <dgm:prSet/>
      <dgm:spPr/>
      <dgm:t>
        <a:bodyPr/>
        <a:lstStyle/>
        <a:p>
          <a:endParaRPr lang="en-US"/>
        </a:p>
      </dgm:t>
    </dgm:pt>
    <dgm:pt modelId="{27AFD5C2-0C09-4B69-BEC5-678A6A97CCE4}">
      <dgm:prSet phldrT="[Text]" custT="1"/>
      <dgm:spPr/>
      <dgm:t>
        <a:bodyPr anchor="t" anchorCtr="0"/>
        <a:lstStyle/>
        <a:p>
          <a:pPr algn="l"/>
          <a:r>
            <a:rPr lang="en-US" sz="1800" b="1" dirty="0" err="1" smtClean="0"/>
            <a:t>IdP</a:t>
          </a:r>
          <a:r>
            <a:rPr lang="en-US" sz="1800" b="1" dirty="0" smtClean="0"/>
            <a:t> initiated:</a:t>
          </a:r>
        </a:p>
        <a:p>
          <a:pPr algn="l"/>
          <a:endParaRPr lang="en-US" sz="1800" dirty="0" smtClean="0"/>
        </a:p>
        <a:p>
          <a:pPr algn="l"/>
          <a:r>
            <a:rPr lang="en-US" sz="1800" dirty="0" smtClean="0"/>
            <a:t>The user is visiting an </a:t>
          </a:r>
          <a:r>
            <a:rPr lang="en-US" sz="1800" dirty="0" err="1" smtClean="0"/>
            <a:t>IdP</a:t>
          </a:r>
          <a:r>
            <a:rPr lang="en-US" sz="1800" dirty="0" smtClean="0"/>
            <a:t> where they are already authenticated and they click on a link to a partner SP. </a:t>
          </a:r>
        </a:p>
        <a:p>
          <a:pPr algn="l"/>
          <a:endParaRPr lang="en-US" sz="1800" dirty="0" smtClean="0"/>
        </a:p>
        <a:p>
          <a:pPr algn="l"/>
          <a:r>
            <a:rPr lang="en-US" sz="1800" dirty="0" smtClean="0"/>
            <a:t>The </a:t>
          </a:r>
          <a:r>
            <a:rPr lang="en-US" sz="1800" dirty="0" err="1" smtClean="0"/>
            <a:t>IdP</a:t>
          </a:r>
          <a:r>
            <a:rPr lang="en-US" sz="1800" dirty="0" smtClean="0"/>
            <a:t> builds an assertion representing the user's authentication state at the </a:t>
          </a:r>
          <a:r>
            <a:rPr lang="en-US" sz="1800" dirty="0" err="1" smtClean="0"/>
            <a:t>IdP</a:t>
          </a:r>
          <a:r>
            <a:rPr lang="en-US" sz="1800" dirty="0" smtClean="0"/>
            <a:t> and sends the user's browser over to the SP's assertion consumer service, which processes the assertion and creates a local security context for the user at the SP. </a:t>
          </a:r>
        </a:p>
        <a:p>
          <a:pPr algn="l"/>
          <a:endParaRPr lang="en-US" sz="1800" dirty="0" smtClean="0"/>
        </a:p>
        <a:p>
          <a:pPr algn="l"/>
          <a:r>
            <a:rPr lang="en-US" sz="1800" dirty="0" smtClean="0"/>
            <a:t>This approach is useful in certain environments, but requires the </a:t>
          </a:r>
          <a:r>
            <a:rPr lang="en-US" sz="1800" dirty="0" err="1" smtClean="0"/>
            <a:t>IdP</a:t>
          </a:r>
          <a:r>
            <a:rPr lang="en-US" sz="1800" dirty="0" smtClean="0"/>
            <a:t> to be configured with inter-site transfer links to the SP's site</a:t>
          </a:r>
          <a:endParaRPr lang="en-US" sz="1800" dirty="0"/>
        </a:p>
      </dgm:t>
    </dgm:pt>
    <dgm:pt modelId="{C5A270C1-73F4-4BB7-A10B-032B7C8A0C19}" type="parTrans" cxnId="{B03FA894-1BAB-4FB1-AC39-1752F46E2909}">
      <dgm:prSet/>
      <dgm:spPr/>
      <dgm:t>
        <a:bodyPr/>
        <a:lstStyle/>
        <a:p>
          <a:endParaRPr lang="en-US"/>
        </a:p>
      </dgm:t>
    </dgm:pt>
    <dgm:pt modelId="{48351C3C-2C25-4154-93EF-FD9AB3336D39}" type="sibTrans" cxnId="{B03FA894-1BAB-4FB1-AC39-1752F46E2909}">
      <dgm:prSet/>
      <dgm:spPr/>
      <dgm:t>
        <a:bodyPr/>
        <a:lstStyle/>
        <a:p>
          <a:endParaRPr lang="en-US"/>
        </a:p>
      </dgm:t>
    </dgm:pt>
    <dgm:pt modelId="{2D117519-CE48-4EF0-9016-33738711A05C}" type="pres">
      <dgm:prSet presAssocID="{936D1AB8-850B-4C3E-8740-4FB2CCEC30BB}" presName="diagram" presStyleCnt="0">
        <dgm:presLayoutVars>
          <dgm:dir/>
          <dgm:resizeHandles val="exact"/>
        </dgm:presLayoutVars>
      </dgm:prSet>
      <dgm:spPr/>
      <dgm:t>
        <a:bodyPr/>
        <a:lstStyle/>
        <a:p>
          <a:endParaRPr lang="en-US"/>
        </a:p>
      </dgm:t>
    </dgm:pt>
    <dgm:pt modelId="{E5BDA97C-10AB-4656-8EFF-AC6D2BEB8FA6}" type="pres">
      <dgm:prSet presAssocID="{DAF73443-BDA6-45E2-979D-048D469F379D}" presName="node" presStyleLbl="node1" presStyleIdx="0" presStyleCnt="2" custScaleY="151582">
        <dgm:presLayoutVars>
          <dgm:bulletEnabled val="1"/>
        </dgm:presLayoutVars>
      </dgm:prSet>
      <dgm:spPr/>
      <dgm:t>
        <a:bodyPr/>
        <a:lstStyle/>
        <a:p>
          <a:endParaRPr lang="en-US"/>
        </a:p>
      </dgm:t>
    </dgm:pt>
    <dgm:pt modelId="{B2796AF4-FF79-4E31-8DED-1988FA14B55A}" type="pres">
      <dgm:prSet presAssocID="{88CAF372-90D1-4D1F-969E-E2DC977BBA53}" presName="sibTrans" presStyleCnt="0"/>
      <dgm:spPr/>
    </dgm:pt>
    <dgm:pt modelId="{9B38D442-26C2-43EE-8B20-5EAC59D4D0E3}" type="pres">
      <dgm:prSet presAssocID="{27AFD5C2-0C09-4B69-BEC5-678A6A97CCE4}" presName="node" presStyleLbl="node1" presStyleIdx="1" presStyleCnt="2" custScaleY="150037">
        <dgm:presLayoutVars>
          <dgm:bulletEnabled val="1"/>
        </dgm:presLayoutVars>
      </dgm:prSet>
      <dgm:spPr/>
      <dgm:t>
        <a:bodyPr/>
        <a:lstStyle/>
        <a:p>
          <a:endParaRPr lang="en-US"/>
        </a:p>
      </dgm:t>
    </dgm:pt>
  </dgm:ptLst>
  <dgm:cxnLst>
    <dgm:cxn modelId="{7E3A3112-EB21-4077-ACC0-3B1190EC859F}" srcId="{936D1AB8-850B-4C3E-8740-4FB2CCEC30BB}" destId="{DAF73443-BDA6-45E2-979D-048D469F379D}" srcOrd="0" destOrd="0" parTransId="{C0E91D7A-B431-4653-B362-D2433BA4DD34}" sibTransId="{88CAF372-90D1-4D1F-969E-E2DC977BBA53}"/>
    <dgm:cxn modelId="{2F8111D1-D9DC-47A1-BD16-2F837E908C6A}" type="presOf" srcId="{27AFD5C2-0C09-4B69-BEC5-678A6A97CCE4}" destId="{9B38D442-26C2-43EE-8B20-5EAC59D4D0E3}" srcOrd="0" destOrd="0" presId="urn:microsoft.com/office/officeart/2005/8/layout/default#3"/>
    <dgm:cxn modelId="{B03FA894-1BAB-4FB1-AC39-1752F46E2909}" srcId="{936D1AB8-850B-4C3E-8740-4FB2CCEC30BB}" destId="{27AFD5C2-0C09-4B69-BEC5-678A6A97CCE4}" srcOrd="1" destOrd="0" parTransId="{C5A270C1-73F4-4BB7-A10B-032B7C8A0C19}" sibTransId="{48351C3C-2C25-4154-93EF-FD9AB3336D39}"/>
    <dgm:cxn modelId="{1370105F-83AE-4409-92D7-379640B12A53}" type="presOf" srcId="{DAF73443-BDA6-45E2-979D-048D469F379D}" destId="{E5BDA97C-10AB-4656-8EFF-AC6D2BEB8FA6}" srcOrd="0" destOrd="0" presId="urn:microsoft.com/office/officeart/2005/8/layout/default#3"/>
    <dgm:cxn modelId="{03C7B769-4597-4FAC-A26F-5009EED58E07}" type="presOf" srcId="{936D1AB8-850B-4C3E-8740-4FB2CCEC30BB}" destId="{2D117519-CE48-4EF0-9016-33738711A05C}" srcOrd="0" destOrd="0" presId="urn:microsoft.com/office/officeart/2005/8/layout/default#3"/>
    <dgm:cxn modelId="{A77580FA-7569-4893-B273-1021BE9E6C8D}" type="presParOf" srcId="{2D117519-CE48-4EF0-9016-33738711A05C}" destId="{E5BDA97C-10AB-4656-8EFF-AC6D2BEB8FA6}" srcOrd="0" destOrd="0" presId="urn:microsoft.com/office/officeart/2005/8/layout/default#3"/>
    <dgm:cxn modelId="{B66CB859-F07A-47E4-A6CF-3BDA989FF66D}" type="presParOf" srcId="{2D117519-CE48-4EF0-9016-33738711A05C}" destId="{B2796AF4-FF79-4E31-8DED-1988FA14B55A}" srcOrd="1" destOrd="0" presId="urn:microsoft.com/office/officeart/2005/8/layout/default#3"/>
    <dgm:cxn modelId="{54E091C6-2414-4BF3-86AA-687907CFA61E}" type="presParOf" srcId="{2D117519-CE48-4EF0-9016-33738711A05C}" destId="{9B38D442-26C2-43EE-8B20-5EAC59D4D0E3}" srcOrd="2" destOrd="0" presId="urn:microsoft.com/office/officeart/2005/8/layout/default#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1AC295-78CB-496A-B3ED-5A5C2C1A004C}" type="doc">
      <dgm:prSet loTypeId="urn:microsoft.com/office/officeart/2005/8/layout/hierarchy4" loCatId="list" qsTypeId="urn:microsoft.com/office/officeart/2005/8/quickstyle/simple1" qsCatId="simple" csTypeId="urn:microsoft.com/office/officeart/2005/8/colors/accent5_2" csCatId="accent5" phldr="1"/>
      <dgm:spPr/>
      <dgm:t>
        <a:bodyPr/>
        <a:lstStyle/>
        <a:p>
          <a:endParaRPr lang="en-US"/>
        </a:p>
      </dgm:t>
    </dgm:pt>
    <dgm:pt modelId="{8AA406B2-08E9-4575-A36B-E971DC52CD0D}">
      <dgm:prSet phldrT="[Text]" custT="1"/>
      <dgm:spPr/>
      <dgm:t>
        <a:bodyPr anchor="t" anchorCtr="0"/>
        <a:lstStyle/>
        <a:p>
          <a:pPr algn="ctr"/>
          <a:r>
            <a:rPr lang="en-US" altLang="en-US" sz="2400" b="1" dirty="0" smtClean="0"/>
            <a:t>Description</a:t>
          </a:r>
        </a:p>
        <a:p>
          <a:pPr algn="l"/>
          <a:r>
            <a:rPr lang="en-US" altLang="en-US" sz="2000" dirty="0" err="1" smtClean="0"/>
            <a:t>Microservice</a:t>
          </a:r>
          <a:r>
            <a:rPr lang="en-US" altLang="en-US" sz="2000" dirty="0" smtClean="0"/>
            <a:t> endpoints not visible outside an internal network </a:t>
          </a:r>
        </a:p>
        <a:p>
          <a:pPr algn="l"/>
          <a:r>
            <a:rPr lang="en-US" altLang="en-US" sz="2000" dirty="0" smtClean="0"/>
            <a:t>Very secure </a:t>
          </a:r>
        </a:p>
        <a:p>
          <a:pPr algn="l"/>
          <a:r>
            <a:rPr lang="en-US" altLang="en-US" sz="2000" dirty="0" smtClean="0"/>
            <a:t>Very flexible (e.g. using virtual networks) </a:t>
          </a:r>
        </a:p>
        <a:p>
          <a:pPr algn="l"/>
          <a:r>
            <a:rPr lang="en-US" altLang="en-US" sz="2000" dirty="0" smtClean="0"/>
            <a:t>Suits architecture based on "edge" server</a:t>
          </a:r>
          <a:endParaRPr lang="en-US" sz="2000" dirty="0"/>
        </a:p>
      </dgm:t>
    </dgm:pt>
    <dgm:pt modelId="{326A4871-0117-40CF-ABF5-9043968A110F}" type="parTrans" cxnId="{021516E5-C1A2-4CCD-91E7-72B8EF266C16}">
      <dgm:prSet/>
      <dgm:spPr/>
      <dgm:t>
        <a:bodyPr/>
        <a:lstStyle/>
        <a:p>
          <a:endParaRPr lang="en-US"/>
        </a:p>
      </dgm:t>
    </dgm:pt>
    <dgm:pt modelId="{0185CAA0-C56C-4856-BD6D-FD74AB593F5F}" type="sibTrans" cxnId="{021516E5-C1A2-4CCD-91E7-72B8EF266C16}">
      <dgm:prSet/>
      <dgm:spPr/>
      <dgm:t>
        <a:bodyPr/>
        <a:lstStyle/>
        <a:p>
          <a:endParaRPr lang="en-US"/>
        </a:p>
      </dgm:t>
    </dgm:pt>
    <dgm:pt modelId="{5174765B-FA86-4901-9010-11A313A613AD}">
      <dgm:prSet phldrT="[Text]" custT="1"/>
      <dgm:spPr/>
      <dgm:t>
        <a:bodyPr anchor="t" anchorCtr="0"/>
        <a:lstStyle/>
        <a:p>
          <a:pPr algn="ctr"/>
          <a:r>
            <a:rPr lang="en-US" altLang="en-US" sz="2400" b="1" dirty="0" smtClean="0"/>
            <a:t>What’s wrong with it?</a:t>
          </a:r>
        </a:p>
        <a:p>
          <a:pPr algn="l"/>
          <a:r>
            <a:rPr lang="en-US" altLang="en-US" sz="2000" dirty="0" smtClean="0"/>
            <a:t>Annoying to debug and a little bit fiddly to maintain </a:t>
          </a:r>
        </a:p>
        <a:p>
          <a:pPr algn="l"/>
          <a:r>
            <a:rPr lang="en-US" altLang="en-US" sz="2000" dirty="0" smtClean="0"/>
            <a:t>Configuration is out of the control of developers in many cases for organizational reasons.</a:t>
          </a:r>
        </a:p>
        <a:p>
          <a:pPr algn="l"/>
          <a:r>
            <a:rPr lang="en-US" altLang="en-US" sz="2000" dirty="0" smtClean="0"/>
            <a:t>There's no identity or authentication</a:t>
          </a:r>
        </a:p>
        <a:p>
          <a:pPr algn="l"/>
          <a:endParaRPr lang="en-US" sz="2000" dirty="0"/>
        </a:p>
      </dgm:t>
    </dgm:pt>
    <dgm:pt modelId="{31182D1F-4FED-4308-8AB3-0F09D09838BC}" type="parTrans" cxnId="{3A1665E0-EA8B-4677-A838-AB9AB0930D6F}">
      <dgm:prSet/>
      <dgm:spPr/>
      <dgm:t>
        <a:bodyPr/>
        <a:lstStyle/>
        <a:p>
          <a:endParaRPr lang="en-US"/>
        </a:p>
      </dgm:t>
    </dgm:pt>
    <dgm:pt modelId="{270C8874-2889-4742-8351-C650F28349BE}" type="sibTrans" cxnId="{3A1665E0-EA8B-4677-A838-AB9AB0930D6F}">
      <dgm:prSet/>
      <dgm:spPr/>
      <dgm:t>
        <a:bodyPr/>
        <a:lstStyle/>
        <a:p>
          <a:endParaRPr lang="en-US"/>
        </a:p>
      </dgm:t>
    </dgm:pt>
    <dgm:pt modelId="{8BAA6D05-30AF-4E69-9FAC-A0A2454CAD66}" type="pres">
      <dgm:prSet presAssocID="{DA1AC295-78CB-496A-B3ED-5A5C2C1A004C}" presName="Name0" presStyleCnt="0">
        <dgm:presLayoutVars>
          <dgm:chPref val="1"/>
          <dgm:dir/>
          <dgm:animOne val="branch"/>
          <dgm:animLvl val="lvl"/>
          <dgm:resizeHandles/>
        </dgm:presLayoutVars>
      </dgm:prSet>
      <dgm:spPr/>
      <dgm:t>
        <a:bodyPr/>
        <a:lstStyle/>
        <a:p>
          <a:endParaRPr lang="en-US"/>
        </a:p>
      </dgm:t>
    </dgm:pt>
    <dgm:pt modelId="{7FEB5F5F-CE06-4BD3-B5A3-D970F9EFE7B1}" type="pres">
      <dgm:prSet presAssocID="{8AA406B2-08E9-4575-A36B-E971DC52CD0D}" presName="vertOne" presStyleCnt="0"/>
      <dgm:spPr/>
    </dgm:pt>
    <dgm:pt modelId="{C574AFBD-49AA-4F0C-9975-480A7D682B77}" type="pres">
      <dgm:prSet presAssocID="{8AA406B2-08E9-4575-A36B-E971DC52CD0D}" presName="txOne" presStyleLbl="node0" presStyleIdx="0" presStyleCnt="2" custScaleY="70012">
        <dgm:presLayoutVars>
          <dgm:chPref val="3"/>
        </dgm:presLayoutVars>
      </dgm:prSet>
      <dgm:spPr/>
      <dgm:t>
        <a:bodyPr/>
        <a:lstStyle/>
        <a:p>
          <a:endParaRPr lang="en-US"/>
        </a:p>
      </dgm:t>
    </dgm:pt>
    <dgm:pt modelId="{2F43AC74-F430-41DD-B441-226B44DC4511}" type="pres">
      <dgm:prSet presAssocID="{8AA406B2-08E9-4575-A36B-E971DC52CD0D}" presName="horzOne" presStyleCnt="0"/>
      <dgm:spPr/>
    </dgm:pt>
    <dgm:pt modelId="{648573D7-A4FC-456D-9832-F4D12972FE22}" type="pres">
      <dgm:prSet presAssocID="{0185CAA0-C56C-4856-BD6D-FD74AB593F5F}" presName="sibSpaceOne" presStyleCnt="0"/>
      <dgm:spPr/>
    </dgm:pt>
    <dgm:pt modelId="{80DFD4BD-97AD-4E56-A143-28E4385BBF92}" type="pres">
      <dgm:prSet presAssocID="{5174765B-FA86-4901-9010-11A313A613AD}" presName="vertOne" presStyleCnt="0"/>
      <dgm:spPr/>
    </dgm:pt>
    <dgm:pt modelId="{D9B91ECE-AAF2-46DE-8764-786AE19AF9D4}" type="pres">
      <dgm:prSet presAssocID="{5174765B-FA86-4901-9010-11A313A613AD}" presName="txOne" presStyleLbl="node0" presStyleIdx="1" presStyleCnt="2" custScaleY="69135">
        <dgm:presLayoutVars>
          <dgm:chPref val="3"/>
        </dgm:presLayoutVars>
      </dgm:prSet>
      <dgm:spPr/>
      <dgm:t>
        <a:bodyPr/>
        <a:lstStyle/>
        <a:p>
          <a:endParaRPr lang="en-US"/>
        </a:p>
      </dgm:t>
    </dgm:pt>
    <dgm:pt modelId="{6E716301-E2FA-4C18-9C8F-48A7860E688A}" type="pres">
      <dgm:prSet presAssocID="{5174765B-FA86-4901-9010-11A313A613AD}" presName="horzOne" presStyleCnt="0"/>
      <dgm:spPr/>
    </dgm:pt>
  </dgm:ptLst>
  <dgm:cxnLst>
    <dgm:cxn modelId="{EDD53653-6D0D-4613-BE9A-DAF55BC0E0E3}" type="presOf" srcId="{DA1AC295-78CB-496A-B3ED-5A5C2C1A004C}" destId="{8BAA6D05-30AF-4E69-9FAC-A0A2454CAD66}" srcOrd="0" destOrd="0" presId="urn:microsoft.com/office/officeart/2005/8/layout/hierarchy4"/>
    <dgm:cxn modelId="{99C2A1F9-8745-432D-96F5-CC3E7AECC058}" type="presOf" srcId="{8AA406B2-08E9-4575-A36B-E971DC52CD0D}" destId="{C574AFBD-49AA-4F0C-9975-480A7D682B77}" srcOrd="0" destOrd="0" presId="urn:microsoft.com/office/officeart/2005/8/layout/hierarchy4"/>
    <dgm:cxn modelId="{021516E5-C1A2-4CCD-91E7-72B8EF266C16}" srcId="{DA1AC295-78CB-496A-B3ED-5A5C2C1A004C}" destId="{8AA406B2-08E9-4575-A36B-E971DC52CD0D}" srcOrd="0" destOrd="0" parTransId="{326A4871-0117-40CF-ABF5-9043968A110F}" sibTransId="{0185CAA0-C56C-4856-BD6D-FD74AB593F5F}"/>
    <dgm:cxn modelId="{045271E6-2D15-4106-AB97-9467E7068D50}" type="presOf" srcId="{5174765B-FA86-4901-9010-11A313A613AD}" destId="{D9B91ECE-AAF2-46DE-8764-786AE19AF9D4}" srcOrd="0" destOrd="0" presId="urn:microsoft.com/office/officeart/2005/8/layout/hierarchy4"/>
    <dgm:cxn modelId="{3A1665E0-EA8B-4677-A838-AB9AB0930D6F}" srcId="{DA1AC295-78CB-496A-B3ED-5A5C2C1A004C}" destId="{5174765B-FA86-4901-9010-11A313A613AD}" srcOrd="1" destOrd="0" parTransId="{31182D1F-4FED-4308-8AB3-0F09D09838BC}" sibTransId="{270C8874-2889-4742-8351-C650F28349BE}"/>
    <dgm:cxn modelId="{0E378016-B65C-4F54-AD31-B3059E771D2D}" type="presParOf" srcId="{8BAA6D05-30AF-4E69-9FAC-A0A2454CAD66}" destId="{7FEB5F5F-CE06-4BD3-B5A3-D970F9EFE7B1}" srcOrd="0" destOrd="0" presId="urn:microsoft.com/office/officeart/2005/8/layout/hierarchy4"/>
    <dgm:cxn modelId="{AAC8906C-81B1-473D-8E14-BED662472649}" type="presParOf" srcId="{7FEB5F5F-CE06-4BD3-B5A3-D970F9EFE7B1}" destId="{C574AFBD-49AA-4F0C-9975-480A7D682B77}" srcOrd="0" destOrd="0" presId="urn:microsoft.com/office/officeart/2005/8/layout/hierarchy4"/>
    <dgm:cxn modelId="{01D97772-711D-4785-9DEE-75EED5281F61}" type="presParOf" srcId="{7FEB5F5F-CE06-4BD3-B5A3-D970F9EFE7B1}" destId="{2F43AC74-F430-41DD-B441-226B44DC4511}" srcOrd="1" destOrd="0" presId="urn:microsoft.com/office/officeart/2005/8/layout/hierarchy4"/>
    <dgm:cxn modelId="{8D38EF05-9033-494A-BA3B-E132A767ACB5}" type="presParOf" srcId="{8BAA6D05-30AF-4E69-9FAC-A0A2454CAD66}" destId="{648573D7-A4FC-456D-9832-F4D12972FE22}" srcOrd="1" destOrd="0" presId="urn:microsoft.com/office/officeart/2005/8/layout/hierarchy4"/>
    <dgm:cxn modelId="{69B5CA60-725E-4F9C-A01E-2A71ABCB4105}" type="presParOf" srcId="{8BAA6D05-30AF-4E69-9FAC-A0A2454CAD66}" destId="{80DFD4BD-97AD-4E56-A143-28E4385BBF92}" srcOrd="2" destOrd="0" presId="urn:microsoft.com/office/officeart/2005/8/layout/hierarchy4"/>
    <dgm:cxn modelId="{00B1A4C8-184E-453E-A0CD-5D3CD72070BC}" type="presParOf" srcId="{80DFD4BD-97AD-4E56-A143-28E4385BBF92}" destId="{D9B91ECE-AAF2-46DE-8764-786AE19AF9D4}" srcOrd="0" destOrd="0" presId="urn:microsoft.com/office/officeart/2005/8/layout/hierarchy4"/>
    <dgm:cxn modelId="{F334438A-B10B-4421-8FE8-0C245C13E560}" type="presParOf" srcId="{80DFD4BD-97AD-4E56-A143-28E4385BBF92}" destId="{6E716301-E2FA-4C18-9C8F-48A7860E688A}" srcOrd="1" destOrd="0" presId="urn:microsoft.com/office/officeart/2005/8/layout/hierarchy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1AC295-78CB-496A-B3ED-5A5C2C1A004C}" type="doc">
      <dgm:prSet loTypeId="urn:microsoft.com/office/officeart/2005/8/layout/hierarchy4" loCatId="list" qsTypeId="urn:microsoft.com/office/officeart/2005/8/quickstyle/simple1" qsCatId="simple" csTypeId="urn:microsoft.com/office/officeart/2005/8/colors/accent5_2" csCatId="accent5" phldr="1"/>
      <dgm:spPr/>
      <dgm:t>
        <a:bodyPr/>
        <a:lstStyle/>
        <a:p>
          <a:endParaRPr lang="en-US"/>
        </a:p>
      </dgm:t>
    </dgm:pt>
    <dgm:pt modelId="{8AA406B2-08E9-4575-A36B-E971DC52CD0D}">
      <dgm:prSet phldrT="[Text]" custT="1"/>
      <dgm:spPr/>
      <dgm:t>
        <a:bodyPr anchor="t" anchorCtr="0"/>
        <a:lstStyle/>
        <a:p>
          <a:pPr algn="ctr"/>
          <a:r>
            <a:rPr lang="en-US" altLang="en-US" sz="2400" b="1" dirty="0" smtClean="0"/>
            <a:t>Description</a:t>
          </a:r>
        </a:p>
        <a:p>
          <a:pPr algn="l"/>
          <a:r>
            <a:rPr lang="en-US" altLang="en-US" sz="2000" dirty="0" smtClean="0"/>
            <a:t>Set up SSL on server so that request has to contain certificate </a:t>
          </a:r>
        </a:p>
        <a:p>
          <a:pPr algn="l"/>
          <a:r>
            <a:rPr lang="en-US" altLang="en-US" sz="2000" dirty="0" smtClean="0"/>
            <a:t>Spring Security (X.509) can turn that into an Authentication </a:t>
          </a:r>
        </a:p>
        <a:p>
          <a:pPr algn="l"/>
          <a:r>
            <a:rPr lang="en-US" altLang="en-US" sz="2000" dirty="0" smtClean="0"/>
            <a:t>If SSL is in the service layer (i.e. not at the router/</a:t>
          </a:r>
          <a:r>
            <a:rPr lang="en-US" altLang="en-US" sz="2000" dirty="0" err="1" smtClean="0"/>
            <a:t>loadbalancer</a:t>
          </a:r>
          <a:r>
            <a:rPr lang="en-US" altLang="en-US" sz="2000" dirty="0" smtClean="0"/>
            <a:t>) then you have a </a:t>
          </a:r>
          <a:r>
            <a:rPr lang="en-US" altLang="en-US" sz="2000" dirty="0" err="1" smtClean="0"/>
            <a:t>keystore</a:t>
          </a:r>
          <a:r>
            <a:rPr lang="en-US" altLang="en-US" sz="2000" dirty="0" smtClean="0"/>
            <a:t> anyway</a:t>
          </a:r>
          <a:endParaRPr lang="en-US" sz="2000" dirty="0"/>
        </a:p>
      </dgm:t>
    </dgm:pt>
    <dgm:pt modelId="{326A4871-0117-40CF-ABF5-9043968A110F}" type="parTrans" cxnId="{021516E5-C1A2-4CCD-91E7-72B8EF266C16}">
      <dgm:prSet/>
      <dgm:spPr/>
      <dgm:t>
        <a:bodyPr/>
        <a:lstStyle/>
        <a:p>
          <a:endParaRPr lang="en-US"/>
        </a:p>
      </dgm:t>
    </dgm:pt>
    <dgm:pt modelId="{0185CAA0-C56C-4856-BD6D-FD74AB593F5F}" type="sibTrans" cxnId="{021516E5-C1A2-4CCD-91E7-72B8EF266C16}">
      <dgm:prSet/>
      <dgm:spPr/>
      <dgm:t>
        <a:bodyPr/>
        <a:lstStyle/>
        <a:p>
          <a:endParaRPr lang="en-US"/>
        </a:p>
      </dgm:t>
    </dgm:pt>
    <dgm:pt modelId="{5174765B-FA86-4901-9010-11A313A613AD}">
      <dgm:prSet phldrT="[Text]" custT="1"/>
      <dgm:spPr/>
      <dgm:t>
        <a:bodyPr anchor="t" anchorCtr="0"/>
        <a:lstStyle/>
        <a:p>
          <a:pPr algn="ctr"/>
          <a:r>
            <a:rPr lang="en-US" altLang="en-US" sz="2400" b="1" dirty="0" smtClean="0"/>
            <a:t>What’s wrong with it?</a:t>
          </a:r>
        </a:p>
        <a:p>
          <a:pPr algn="l"/>
          <a:r>
            <a:rPr lang="en-US" altLang="en-US" sz="2000" dirty="0" smtClean="0"/>
            <a:t>There's no user identity (only at most the machine) unless browsers have certificates installed </a:t>
          </a:r>
        </a:p>
        <a:p>
          <a:pPr algn="l"/>
          <a:r>
            <a:rPr lang="en-US" altLang="en-US" sz="2000" dirty="0" smtClean="0"/>
            <a:t>Requires </a:t>
          </a:r>
          <a:r>
            <a:rPr lang="en-US" altLang="en-US" sz="2000" dirty="0" err="1" smtClean="0"/>
            <a:t>keystores</a:t>
          </a:r>
          <a:r>
            <a:rPr lang="en-US" altLang="en-US" sz="2000" dirty="0" smtClean="0"/>
            <a:t> and certificates in all applications and services (significantly non-trivial if done properly, but some organizations require it anyway) </a:t>
          </a:r>
        </a:p>
        <a:p>
          <a:pPr algn="l"/>
          <a:r>
            <a:rPr lang="en-US" altLang="en-US" sz="2000" dirty="0" smtClean="0"/>
            <a:t>No fine distinction between users and machines</a:t>
          </a:r>
          <a:endParaRPr lang="en-US" sz="2000" dirty="0"/>
        </a:p>
      </dgm:t>
    </dgm:pt>
    <dgm:pt modelId="{31182D1F-4FED-4308-8AB3-0F09D09838BC}" type="parTrans" cxnId="{3A1665E0-EA8B-4677-A838-AB9AB0930D6F}">
      <dgm:prSet/>
      <dgm:spPr/>
      <dgm:t>
        <a:bodyPr/>
        <a:lstStyle/>
        <a:p>
          <a:endParaRPr lang="en-US"/>
        </a:p>
      </dgm:t>
    </dgm:pt>
    <dgm:pt modelId="{270C8874-2889-4742-8351-C650F28349BE}" type="sibTrans" cxnId="{3A1665E0-EA8B-4677-A838-AB9AB0930D6F}">
      <dgm:prSet/>
      <dgm:spPr/>
      <dgm:t>
        <a:bodyPr/>
        <a:lstStyle/>
        <a:p>
          <a:endParaRPr lang="en-US"/>
        </a:p>
      </dgm:t>
    </dgm:pt>
    <dgm:pt modelId="{8BAA6D05-30AF-4E69-9FAC-A0A2454CAD66}" type="pres">
      <dgm:prSet presAssocID="{DA1AC295-78CB-496A-B3ED-5A5C2C1A004C}" presName="Name0" presStyleCnt="0">
        <dgm:presLayoutVars>
          <dgm:chPref val="1"/>
          <dgm:dir/>
          <dgm:animOne val="branch"/>
          <dgm:animLvl val="lvl"/>
          <dgm:resizeHandles/>
        </dgm:presLayoutVars>
      </dgm:prSet>
      <dgm:spPr/>
      <dgm:t>
        <a:bodyPr/>
        <a:lstStyle/>
        <a:p>
          <a:endParaRPr lang="en-US"/>
        </a:p>
      </dgm:t>
    </dgm:pt>
    <dgm:pt modelId="{7FEB5F5F-CE06-4BD3-B5A3-D970F9EFE7B1}" type="pres">
      <dgm:prSet presAssocID="{8AA406B2-08E9-4575-A36B-E971DC52CD0D}" presName="vertOne" presStyleCnt="0"/>
      <dgm:spPr/>
    </dgm:pt>
    <dgm:pt modelId="{C574AFBD-49AA-4F0C-9975-480A7D682B77}" type="pres">
      <dgm:prSet presAssocID="{8AA406B2-08E9-4575-A36B-E971DC52CD0D}" presName="txOne" presStyleLbl="node0" presStyleIdx="0" presStyleCnt="2" custScaleY="70012">
        <dgm:presLayoutVars>
          <dgm:chPref val="3"/>
        </dgm:presLayoutVars>
      </dgm:prSet>
      <dgm:spPr/>
      <dgm:t>
        <a:bodyPr/>
        <a:lstStyle/>
        <a:p>
          <a:endParaRPr lang="en-US"/>
        </a:p>
      </dgm:t>
    </dgm:pt>
    <dgm:pt modelId="{2F43AC74-F430-41DD-B441-226B44DC4511}" type="pres">
      <dgm:prSet presAssocID="{8AA406B2-08E9-4575-A36B-E971DC52CD0D}" presName="horzOne" presStyleCnt="0"/>
      <dgm:spPr/>
    </dgm:pt>
    <dgm:pt modelId="{648573D7-A4FC-456D-9832-F4D12972FE22}" type="pres">
      <dgm:prSet presAssocID="{0185CAA0-C56C-4856-BD6D-FD74AB593F5F}" presName="sibSpaceOne" presStyleCnt="0"/>
      <dgm:spPr/>
    </dgm:pt>
    <dgm:pt modelId="{80DFD4BD-97AD-4E56-A143-28E4385BBF92}" type="pres">
      <dgm:prSet presAssocID="{5174765B-FA86-4901-9010-11A313A613AD}" presName="vertOne" presStyleCnt="0"/>
      <dgm:spPr/>
    </dgm:pt>
    <dgm:pt modelId="{D9B91ECE-AAF2-46DE-8764-786AE19AF9D4}" type="pres">
      <dgm:prSet presAssocID="{5174765B-FA86-4901-9010-11A313A613AD}" presName="txOne" presStyleLbl="node0" presStyleIdx="1" presStyleCnt="2" custScaleY="69135">
        <dgm:presLayoutVars>
          <dgm:chPref val="3"/>
        </dgm:presLayoutVars>
      </dgm:prSet>
      <dgm:spPr/>
      <dgm:t>
        <a:bodyPr/>
        <a:lstStyle/>
        <a:p>
          <a:endParaRPr lang="en-US"/>
        </a:p>
      </dgm:t>
    </dgm:pt>
    <dgm:pt modelId="{6E716301-E2FA-4C18-9C8F-48A7860E688A}" type="pres">
      <dgm:prSet presAssocID="{5174765B-FA86-4901-9010-11A313A613AD}" presName="horzOne" presStyleCnt="0"/>
      <dgm:spPr/>
    </dgm:pt>
  </dgm:ptLst>
  <dgm:cxnLst>
    <dgm:cxn modelId="{3BDCE80C-7543-4C26-BD02-B723AB47028F}" type="presOf" srcId="{8AA406B2-08E9-4575-A36B-E971DC52CD0D}" destId="{C574AFBD-49AA-4F0C-9975-480A7D682B77}" srcOrd="0" destOrd="0" presId="urn:microsoft.com/office/officeart/2005/8/layout/hierarchy4"/>
    <dgm:cxn modelId="{1B48E662-CF13-4FF4-B764-BBE812AA0F86}" type="presOf" srcId="{5174765B-FA86-4901-9010-11A313A613AD}" destId="{D9B91ECE-AAF2-46DE-8764-786AE19AF9D4}" srcOrd="0" destOrd="0" presId="urn:microsoft.com/office/officeart/2005/8/layout/hierarchy4"/>
    <dgm:cxn modelId="{021516E5-C1A2-4CCD-91E7-72B8EF266C16}" srcId="{DA1AC295-78CB-496A-B3ED-5A5C2C1A004C}" destId="{8AA406B2-08E9-4575-A36B-E971DC52CD0D}" srcOrd="0" destOrd="0" parTransId="{326A4871-0117-40CF-ABF5-9043968A110F}" sibTransId="{0185CAA0-C56C-4856-BD6D-FD74AB593F5F}"/>
    <dgm:cxn modelId="{248D1FFC-FB76-4563-9293-68589C641478}" type="presOf" srcId="{DA1AC295-78CB-496A-B3ED-5A5C2C1A004C}" destId="{8BAA6D05-30AF-4E69-9FAC-A0A2454CAD66}" srcOrd="0" destOrd="0" presId="urn:microsoft.com/office/officeart/2005/8/layout/hierarchy4"/>
    <dgm:cxn modelId="{3A1665E0-EA8B-4677-A838-AB9AB0930D6F}" srcId="{DA1AC295-78CB-496A-B3ED-5A5C2C1A004C}" destId="{5174765B-FA86-4901-9010-11A313A613AD}" srcOrd="1" destOrd="0" parTransId="{31182D1F-4FED-4308-8AB3-0F09D09838BC}" sibTransId="{270C8874-2889-4742-8351-C650F28349BE}"/>
    <dgm:cxn modelId="{F08FE0FD-2038-4685-A517-703C7843D58F}" type="presParOf" srcId="{8BAA6D05-30AF-4E69-9FAC-A0A2454CAD66}" destId="{7FEB5F5F-CE06-4BD3-B5A3-D970F9EFE7B1}" srcOrd="0" destOrd="0" presId="urn:microsoft.com/office/officeart/2005/8/layout/hierarchy4"/>
    <dgm:cxn modelId="{2B9AB3DD-88BA-45C1-826E-DA3B4A9EEBD6}" type="presParOf" srcId="{7FEB5F5F-CE06-4BD3-B5A3-D970F9EFE7B1}" destId="{C574AFBD-49AA-4F0C-9975-480A7D682B77}" srcOrd="0" destOrd="0" presId="urn:microsoft.com/office/officeart/2005/8/layout/hierarchy4"/>
    <dgm:cxn modelId="{6909B7AD-489A-4C8A-9B42-72355B4D9A8D}" type="presParOf" srcId="{7FEB5F5F-CE06-4BD3-B5A3-D970F9EFE7B1}" destId="{2F43AC74-F430-41DD-B441-226B44DC4511}" srcOrd="1" destOrd="0" presId="urn:microsoft.com/office/officeart/2005/8/layout/hierarchy4"/>
    <dgm:cxn modelId="{CE4B402B-3FC2-47B4-9499-C7F26E92C867}" type="presParOf" srcId="{8BAA6D05-30AF-4E69-9FAC-A0A2454CAD66}" destId="{648573D7-A4FC-456D-9832-F4D12972FE22}" srcOrd="1" destOrd="0" presId="urn:microsoft.com/office/officeart/2005/8/layout/hierarchy4"/>
    <dgm:cxn modelId="{206FC120-74BF-4B3C-A39D-176E43D84592}" type="presParOf" srcId="{8BAA6D05-30AF-4E69-9FAC-A0A2454CAD66}" destId="{80DFD4BD-97AD-4E56-A143-28E4385BBF92}" srcOrd="2" destOrd="0" presId="urn:microsoft.com/office/officeart/2005/8/layout/hierarchy4"/>
    <dgm:cxn modelId="{5E9F5EAB-7734-41EC-AEB0-3FCC332A6F80}" type="presParOf" srcId="{80DFD4BD-97AD-4E56-A143-28E4385BBF92}" destId="{D9B91ECE-AAF2-46DE-8764-786AE19AF9D4}" srcOrd="0" destOrd="0" presId="urn:microsoft.com/office/officeart/2005/8/layout/hierarchy4"/>
    <dgm:cxn modelId="{77B10B0F-B730-45CA-A1D4-56B0BA81FB9B}" type="presParOf" srcId="{80DFD4BD-97AD-4E56-A143-28E4385BBF92}" destId="{6E716301-E2FA-4C18-9C8F-48A7860E688A}" srcOrd="1" destOrd="0" presId="urn:microsoft.com/office/officeart/2005/8/layout/hierarchy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1AC295-78CB-496A-B3ED-5A5C2C1A004C}" type="doc">
      <dgm:prSet loTypeId="urn:microsoft.com/office/officeart/2005/8/layout/hierarchy4" loCatId="list" qsTypeId="urn:microsoft.com/office/officeart/2005/8/quickstyle/simple1" qsCatId="simple" csTypeId="urn:microsoft.com/office/officeart/2005/8/colors/accent5_2" csCatId="accent5" phldr="1"/>
      <dgm:spPr/>
      <dgm:t>
        <a:bodyPr/>
        <a:lstStyle/>
        <a:p>
          <a:endParaRPr lang="en-US"/>
        </a:p>
      </dgm:t>
    </dgm:pt>
    <dgm:pt modelId="{8AA406B2-08E9-4575-A36B-E971DC52CD0D}">
      <dgm:prSet phldrT="[Text]" custT="1"/>
      <dgm:spPr/>
      <dgm:t>
        <a:bodyPr anchor="t" anchorCtr="0"/>
        <a:lstStyle/>
        <a:p>
          <a:pPr algn="ctr"/>
          <a:r>
            <a:rPr lang="en-US" altLang="en-US" sz="2400" b="1" dirty="0" smtClean="0"/>
            <a:t>Description</a:t>
          </a:r>
        </a:p>
        <a:p>
          <a:pPr algn="l"/>
          <a:r>
            <a:rPr lang="en-US" altLang="en-US" sz="2000" dirty="0" smtClean="0"/>
            <a:t>Random identifier per authentication </a:t>
          </a:r>
        </a:p>
        <a:p>
          <a:pPr algn="l"/>
          <a:r>
            <a:rPr lang="en-US" altLang="en-US" sz="2000" dirty="0" smtClean="0"/>
            <a:t>Grant them from a central service and/or store in a central database </a:t>
          </a:r>
        </a:p>
        <a:p>
          <a:pPr algn="l"/>
          <a:r>
            <a:rPr lang="en-US" altLang="en-US" sz="2000" dirty="0" smtClean="0"/>
            <a:t>Can be exposed directly via developer UI </a:t>
          </a:r>
        </a:p>
        <a:p>
          <a:pPr algn="l"/>
          <a:r>
            <a:rPr lang="en-US" altLang="en-US" sz="2000" dirty="0" smtClean="0"/>
            <a:t>Spring Security </a:t>
          </a:r>
          <a:r>
            <a:rPr lang="en-US" altLang="en-US" sz="2000" dirty="0" err="1" smtClean="0"/>
            <a:t>AbstractPreAuthenticatedProcessingFilter</a:t>
          </a:r>
          <a:r>
            <a:rPr lang="en-US" altLang="en-US" sz="2000" dirty="0" smtClean="0"/>
            <a:t> and friends </a:t>
          </a:r>
        </a:p>
        <a:p>
          <a:pPr algn="l"/>
          <a:r>
            <a:rPr lang="en-US" altLang="en-US" sz="2000" dirty="0" smtClean="0"/>
            <a:t>Even easier: Spring Session identifier</a:t>
          </a:r>
        </a:p>
        <a:p>
          <a:pPr algn="l"/>
          <a:r>
            <a:rPr lang="en-US" altLang="en-US" sz="2000" dirty="0" err="1" smtClean="0"/>
            <a:t>Github</a:t>
          </a:r>
          <a:r>
            <a:rPr lang="en-US" altLang="en-US" sz="2000" dirty="0" smtClean="0"/>
            <a:t> example: token is temporary password in HTTP Basic</a:t>
          </a:r>
          <a:endParaRPr lang="en-US" sz="2000" dirty="0"/>
        </a:p>
      </dgm:t>
    </dgm:pt>
    <dgm:pt modelId="{326A4871-0117-40CF-ABF5-9043968A110F}" type="parTrans" cxnId="{021516E5-C1A2-4CCD-91E7-72B8EF266C16}">
      <dgm:prSet/>
      <dgm:spPr/>
      <dgm:t>
        <a:bodyPr/>
        <a:lstStyle/>
        <a:p>
          <a:endParaRPr lang="en-US"/>
        </a:p>
      </dgm:t>
    </dgm:pt>
    <dgm:pt modelId="{0185CAA0-C56C-4856-BD6D-FD74AB593F5F}" type="sibTrans" cxnId="{021516E5-C1A2-4CCD-91E7-72B8EF266C16}">
      <dgm:prSet/>
      <dgm:spPr/>
      <dgm:t>
        <a:bodyPr/>
        <a:lstStyle/>
        <a:p>
          <a:endParaRPr lang="en-US"/>
        </a:p>
      </dgm:t>
    </dgm:pt>
    <dgm:pt modelId="{5174765B-FA86-4901-9010-11A313A613AD}">
      <dgm:prSet phldrT="[Text]" custT="1"/>
      <dgm:spPr/>
      <dgm:t>
        <a:bodyPr anchor="t" anchorCtr="0"/>
        <a:lstStyle/>
        <a:p>
          <a:pPr algn="ctr"/>
          <a:r>
            <a:rPr lang="en-US" altLang="en-US" sz="2400" b="1" dirty="0" smtClean="0"/>
            <a:t>What’s wrong with it?</a:t>
          </a:r>
        </a:p>
        <a:p>
          <a:pPr algn="l"/>
          <a:r>
            <a:rPr lang="en-US" altLang="en-US" sz="2000" dirty="0" smtClean="0"/>
            <a:t>No separation of client app from user authentication </a:t>
          </a:r>
        </a:p>
        <a:p>
          <a:pPr algn="l"/>
          <a:r>
            <a:rPr lang="en-US" altLang="en-US" sz="2000" dirty="0" smtClean="0"/>
            <a:t>Coarse grained authorization (all tokens activate all resources) </a:t>
          </a:r>
        </a:p>
        <a:p>
          <a:pPr algn="l"/>
          <a:r>
            <a:rPr lang="en-US" altLang="en-US" sz="2000" dirty="0" smtClean="0"/>
            <a:t>It's not a "standard" (but there are ready made implementations) </a:t>
          </a:r>
        </a:p>
        <a:p>
          <a:pPr algn="l"/>
          <a:r>
            <a:rPr lang="en-US" altLang="en-US" sz="2000" dirty="0" smtClean="0"/>
            <a:t>For user authentication, need to collect user credentials in app</a:t>
          </a:r>
          <a:endParaRPr lang="en-US" sz="2000" dirty="0"/>
        </a:p>
      </dgm:t>
    </dgm:pt>
    <dgm:pt modelId="{31182D1F-4FED-4308-8AB3-0F09D09838BC}" type="parTrans" cxnId="{3A1665E0-EA8B-4677-A838-AB9AB0930D6F}">
      <dgm:prSet/>
      <dgm:spPr/>
      <dgm:t>
        <a:bodyPr/>
        <a:lstStyle/>
        <a:p>
          <a:endParaRPr lang="en-US"/>
        </a:p>
      </dgm:t>
    </dgm:pt>
    <dgm:pt modelId="{270C8874-2889-4742-8351-C650F28349BE}" type="sibTrans" cxnId="{3A1665E0-EA8B-4677-A838-AB9AB0930D6F}">
      <dgm:prSet/>
      <dgm:spPr/>
      <dgm:t>
        <a:bodyPr/>
        <a:lstStyle/>
        <a:p>
          <a:endParaRPr lang="en-US"/>
        </a:p>
      </dgm:t>
    </dgm:pt>
    <dgm:pt modelId="{8BAA6D05-30AF-4E69-9FAC-A0A2454CAD66}" type="pres">
      <dgm:prSet presAssocID="{DA1AC295-78CB-496A-B3ED-5A5C2C1A004C}" presName="Name0" presStyleCnt="0">
        <dgm:presLayoutVars>
          <dgm:chPref val="1"/>
          <dgm:dir/>
          <dgm:animOne val="branch"/>
          <dgm:animLvl val="lvl"/>
          <dgm:resizeHandles/>
        </dgm:presLayoutVars>
      </dgm:prSet>
      <dgm:spPr/>
      <dgm:t>
        <a:bodyPr/>
        <a:lstStyle/>
        <a:p>
          <a:endParaRPr lang="en-US"/>
        </a:p>
      </dgm:t>
    </dgm:pt>
    <dgm:pt modelId="{7FEB5F5F-CE06-4BD3-B5A3-D970F9EFE7B1}" type="pres">
      <dgm:prSet presAssocID="{8AA406B2-08E9-4575-A36B-E971DC52CD0D}" presName="vertOne" presStyleCnt="0"/>
      <dgm:spPr/>
    </dgm:pt>
    <dgm:pt modelId="{C574AFBD-49AA-4F0C-9975-480A7D682B77}" type="pres">
      <dgm:prSet presAssocID="{8AA406B2-08E9-4575-A36B-E971DC52CD0D}" presName="txOne" presStyleLbl="node0" presStyleIdx="0" presStyleCnt="2" custScaleY="75253">
        <dgm:presLayoutVars>
          <dgm:chPref val="3"/>
        </dgm:presLayoutVars>
      </dgm:prSet>
      <dgm:spPr/>
      <dgm:t>
        <a:bodyPr/>
        <a:lstStyle/>
        <a:p>
          <a:endParaRPr lang="en-US"/>
        </a:p>
      </dgm:t>
    </dgm:pt>
    <dgm:pt modelId="{2F43AC74-F430-41DD-B441-226B44DC4511}" type="pres">
      <dgm:prSet presAssocID="{8AA406B2-08E9-4575-A36B-E971DC52CD0D}" presName="horzOne" presStyleCnt="0"/>
      <dgm:spPr/>
    </dgm:pt>
    <dgm:pt modelId="{648573D7-A4FC-456D-9832-F4D12972FE22}" type="pres">
      <dgm:prSet presAssocID="{0185CAA0-C56C-4856-BD6D-FD74AB593F5F}" presName="sibSpaceOne" presStyleCnt="0"/>
      <dgm:spPr/>
    </dgm:pt>
    <dgm:pt modelId="{80DFD4BD-97AD-4E56-A143-28E4385BBF92}" type="pres">
      <dgm:prSet presAssocID="{5174765B-FA86-4901-9010-11A313A613AD}" presName="vertOne" presStyleCnt="0"/>
      <dgm:spPr/>
    </dgm:pt>
    <dgm:pt modelId="{D9B91ECE-AAF2-46DE-8764-786AE19AF9D4}" type="pres">
      <dgm:prSet presAssocID="{5174765B-FA86-4901-9010-11A313A613AD}" presName="txOne" presStyleLbl="node0" presStyleIdx="1" presStyleCnt="2" custScaleY="75758">
        <dgm:presLayoutVars>
          <dgm:chPref val="3"/>
        </dgm:presLayoutVars>
      </dgm:prSet>
      <dgm:spPr/>
      <dgm:t>
        <a:bodyPr/>
        <a:lstStyle/>
        <a:p>
          <a:endParaRPr lang="en-US"/>
        </a:p>
      </dgm:t>
    </dgm:pt>
    <dgm:pt modelId="{6E716301-E2FA-4C18-9C8F-48A7860E688A}" type="pres">
      <dgm:prSet presAssocID="{5174765B-FA86-4901-9010-11A313A613AD}" presName="horzOne" presStyleCnt="0"/>
      <dgm:spPr/>
    </dgm:pt>
  </dgm:ptLst>
  <dgm:cxnLst>
    <dgm:cxn modelId="{20EE1120-4A84-4190-AAD5-F6B5D1F126E0}" type="presOf" srcId="{DA1AC295-78CB-496A-B3ED-5A5C2C1A004C}" destId="{8BAA6D05-30AF-4E69-9FAC-A0A2454CAD66}" srcOrd="0" destOrd="0" presId="urn:microsoft.com/office/officeart/2005/8/layout/hierarchy4"/>
    <dgm:cxn modelId="{021516E5-C1A2-4CCD-91E7-72B8EF266C16}" srcId="{DA1AC295-78CB-496A-B3ED-5A5C2C1A004C}" destId="{8AA406B2-08E9-4575-A36B-E971DC52CD0D}" srcOrd="0" destOrd="0" parTransId="{326A4871-0117-40CF-ABF5-9043968A110F}" sibTransId="{0185CAA0-C56C-4856-BD6D-FD74AB593F5F}"/>
    <dgm:cxn modelId="{3A1665E0-EA8B-4677-A838-AB9AB0930D6F}" srcId="{DA1AC295-78CB-496A-B3ED-5A5C2C1A004C}" destId="{5174765B-FA86-4901-9010-11A313A613AD}" srcOrd="1" destOrd="0" parTransId="{31182D1F-4FED-4308-8AB3-0F09D09838BC}" sibTransId="{270C8874-2889-4742-8351-C650F28349BE}"/>
    <dgm:cxn modelId="{4106670C-7DAF-44DA-8E2F-D7F15DA91BDE}" type="presOf" srcId="{8AA406B2-08E9-4575-A36B-E971DC52CD0D}" destId="{C574AFBD-49AA-4F0C-9975-480A7D682B77}" srcOrd="0" destOrd="0" presId="urn:microsoft.com/office/officeart/2005/8/layout/hierarchy4"/>
    <dgm:cxn modelId="{D53DEA93-1685-40A6-A506-AE794CA8744B}" type="presOf" srcId="{5174765B-FA86-4901-9010-11A313A613AD}" destId="{D9B91ECE-AAF2-46DE-8764-786AE19AF9D4}" srcOrd="0" destOrd="0" presId="urn:microsoft.com/office/officeart/2005/8/layout/hierarchy4"/>
    <dgm:cxn modelId="{4D394575-0C3D-43A5-9AE0-960634F1B185}" type="presParOf" srcId="{8BAA6D05-30AF-4E69-9FAC-A0A2454CAD66}" destId="{7FEB5F5F-CE06-4BD3-B5A3-D970F9EFE7B1}" srcOrd="0" destOrd="0" presId="urn:microsoft.com/office/officeart/2005/8/layout/hierarchy4"/>
    <dgm:cxn modelId="{F12CEF39-4F6C-4EB0-B136-322E70A0FC66}" type="presParOf" srcId="{7FEB5F5F-CE06-4BD3-B5A3-D970F9EFE7B1}" destId="{C574AFBD-49AA-4F0C-9975-480A7D682B77}" srcOrd="0" destOrd="0" presId="urn:microsoft.com/office/officeart/2005/8/layout/hierarchy4"/>
    <dgm:cxn modelId="{972A1CA3-C77F-4951-BF3D-1DF993258BC5}" type="presParOf" srcId="{7FEB5F5F-CE06-4BD3-B5A3-D970F9EFE7B1}" destId="{2F43AC74-F430-41DD-B441-226B44DC4511}" srcOrd="1" destOrd="0" presId="urn:microsoft.com/office/officeart/2005/8/layout/hierarchy4"/>
    <dgm:cxn modelId="{10CE3871-3A19-415D-9642-530B714A7FA6}" type="presParOf" srcId="{8BAA6D05-30AF-4E69-9FAC-A0A2454CAD66}" destId="{648573D7-A4FC-456D-9832-F4D12972FE22}" srcOrd="1" destOrd="0" presId="urn:microsoft.com/office/officeart/2005/8/layout/hierarchy4"/>
    <dgm:cxn modelId="{0BF01925-12BD-41D3-84EE-006124A6A659}" type="presParOf" srcId="{8BAA6D05-30AF-4E69-9FAC-A0A2454CAD66}" destId="{80DFD4BD-97AD-4E56-A143-28E4385BBF92}" srcOrd="2" destOrd="0" presId="urn:microsoft.com/office/officeart/2005/8/layout/hierarchy4"/>
    <dgm:cxn modelId="{ED45BE62-8984-4C52-92F8-8113303DE57D}" type="presParOf" srcId="{80DFD4BD-97AD-4E56-A143-28E4385BBF92}" destId="{D9B91ECE-AAF2-46DE-8764-786AE19AF9D4}" srcOrd="0" destOrd="0" presId="urn:microsoft.com/office/officeart/2005/8/layout/hierarchy4"/>
    <dgm:cxn modelId="{3E4DE4FE-6926-40A1-B8E6-6DBFF2ED685D}" type="presParOf" srcId="{80DFD4BD-97AD-4E56-A143-28E4385BBF92}" destId="{6E716301-E2FA-4C18-9C8F-48A7860E688A}" srcOrd="1" destOrd="0" presId="urn:microsoft.com/office/officeart/2005/8/layout/hierarchy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9A89CA-CFBC-41F8-8DFB-FBABA1CAF48C}" type="doc">
      <dgm:prSet loTypeId="urn:microsoft.com/office/officeart/2005/8/layout/pyramid2" loCatId="list" qsTypeId="urn:microsoft.com/office/officeart/2005/8/quickstyle/simple2" qsCatId="simple" csTypeId="urn:microsoft.com/office/officeart/2005/8/colors/accent5_3" csCatId="accent5" phldr="1"/>
      <dgm:spPr/>
    </dgm:pt>
    <dgm:pt modelId="{940410F2-8B74-46AE-B47C-C73EC2545197}">
      <dgm:prSet phldrT="[Text]" custT="1"/>
      <dgm:spPr/>
      <dgm:t>
        <a:bodyPr/>
        <a:lstStyle/>
        <a:p>
          <a:r>
            <a:rPr lang="en-US" altLang="en-US" sz="2000" dirty="0" smtClean="0"/>
            <a:t>Extremely simple for clients.</a:t>
          </a:r>
          <a:endParaRPr lang="en-US" sz="2000" dirty="0"/>
        </a:p>
      </dgm:t>
    </dgm:pt>
    <dgm:pt modelId="{258934CB-2DE8-41FC-81B8-A3905F5E70CC}" type="parTrans" cxnId="{7E9ADF53-DA60-4753-8E7A-91E61C3C909D}">
      <dgm:prSet/>
      <dgm:spPr/>
      <dgm:t>
        <a:bodyPr/>
        <a:lstStyle/>
        <a:p>
          <a:endParaRPr lang="en-US" sz="2000"/>
        </a:p>
      </dgm:t>
    </dgm:pt>
    <dgm:pt modelId="{1D32F0F1-83E4-40C9-8924-F6DEAAE3BE0B}" type="sibTrans" cxnId="{7E9ADF53-DA60-4753-8E7A-91E61C3C909D}">
      <dgm:prSet/>
      <dgm:spPr/>
      <dgm:t>
        <a:bodyPr/>
        <a:lstStyle/>
        <a:p>
          <a:endParaRPr lang="en-US" sz="2000"/>
        </a:p>
      </dgm:t>
    </dgm:pt>
    <dgm:pt modelId="{71B4F590-F2F8-43CF-9895-31EFD492099E}">
      <dgm:prSet phldrT="[Text]" custT="1"/>
      <dgm:spPr/>
      <dgm:t>
        <a:bodyPr/>
        <a:lstStyle/>
        <a:p>
          <a:r>
            <a:rPr lang="en-US" altLang="en-US" sz="2000" dirty="0" smtClean="0"/>
            <a:t>Access tokens carry information (beyond identity)</a:t>
          </a:r>
          <a:endParaRPr lang="en-US" sz="2000" dirty="0"/>
        </a:p>
      </dgm:t>
    </dgm:pt>
    <dgm:pt modelId="{5A029939-7F63-40F6-962A-DFB00E736BA7}" type="parTrans" cxnId="{99ED5ABE-D990-49D5-9BDE-3F1C4DAEF346}">
      <dgm:prSet/>
      <dgm:spPr/>
      <dgm:t>
        <a:bodyPr/>
        <a:lstStyle/>
        <a:p>
          <a:endParaRPr lang="en-US" sz="2000"/>
        </a:p>
      </dgm:t>
    </dgm:pt>
    <dgm:pt modelId="{F6181F99-93CA-44BB-AD23-298D37A3976A}" type="sibTrans" cxnId="{99ED5ABE-D990-49D5-9BDE-3F1C4DAEF346}">
      <dgm:prSet/>
      <dgm:spPr/>
      <dgm:t>
        <a:bodyPr/>
        <a:lstStyle/>
        <a:p>
          <a:endParaRPr lang="en-US" sz="2000"/>
        </a:p>
      </dgm:t>
    </dgm:pt>
    <dgm:pt modelId="{44076F2D-4F30-4D20-A5F1-52AEA08CEBF1}">
      <dgm:prSet phldrT="[Text]" custT="1"/>
      <dgm:spPr/>
      <dgm:t>
        <a:bodyPr/>
        <a:lstStyle/>
        <a:p>
          <a:r>
            <a:rPr lang="en-US" altLang="en-US" sz="2000" dirty="0" smtClean="0"/>
            <a:t>Resources are free to interpret token content</a:t>
          </a:r>
          <a:endParaRPr lang="en-US" sz="2000" dirty="0"/>
        </a:p>
      </dgm:t>
    </dgm:pt>
    <dgm:pt modelId="{50CD0666-979D-4CCC-B00D-19D48EDCE68F}" type="parTrans" cxnId="{B78708E9-702B-4BB0-AF8F-76BE87B0B5E6}">
      <dgm:prSet/>
      <dgm:spPr/>
      <dgm:t>
        <a:bodyPr/>
        <a:lstStyle/>
        <a:p>
          <a:endParaRPr lang="en-US" sz="2000"/>
        </a:p>
      </dgm:t>
    </dgm:pt>
    <dgm:pt modelId="{39F2743B-0EC4-4765-9330-4FF58F5532D1}" type="sibTrans" cxnId="{B78708E9-702B-4BB0-AF8F-76BE87B0B5E6}">
      <dgm:prSet/>
      <dgm:spPr/>
      <dgm:t>
        <a:bodyPr/>
        <a:lstStyle/>
        <a:p>
          <a:endParaRPr lang="en-US" sz="2000"/>
        </a:p>
      </dgm:t>
    </dgm:pt>
    <dgm:pt modelId="{DD021AB8-0471-4E51-889C-07339DADCF67}" type="pres">
      <dgm:prSet presAssocID="{DB9A89CA-CFBC-41F8-8DFB-FBABA1CAF48C}" presName="compositeShape" presStyleCnt="0">
        <dgm:presLayoutVars>
          <dgm:dir/>
          <dgm:resizeHandles/>
        </dgm:presLayoutVars>
      </dgm:prSet>
      <dgm:spPr/>
    </dgm:pt>
    <dgm:pt modelId="{3DA500DF-84F4-4A16-B909-00DE4CA37969}" type="pres">
      <dgm:prSet presAssocID="{DB9A89CA-CFBC-41F8-8DFB-FBABA1CAF48C}" presName="pyramid" presStyleLbl="node1" presStyleIdx="0" presStyleCnt="1"/>
      <dgm:spPr/>
    </dgm:pt>
    <dgm:pt modelId="{66D7B3C8-5ABA-48DD-A642-318F94731A3D}" type="pres">
      <dgm:prSet presAssocID="{DB9A89CA-CFBC-41F8-8DFB-FBABA1CAF48C}" presName="theList" presStyleCnt="0"/>
      <dgm:spPr/>
    </dgm:pt>
    <dgm:pt modelId="{053F2FE9-197B-4A5E-BF23-8B4E6F88F098}" type="pres">
      <dgm:prSet presAssocID="{940410F2-8B74-46AE-B47C-C73EC2545197}" presName="aNode" presStyleLbl="fgAcc1" presStyleIdx="0" presStyleCnt="3">
        <dgm:presLayoutVars>
          <dgm:bulletEnabled val="1"/>
        </dgm:presLayoutVars>
      </dgm:prSet>
      <dgm:spPr/>
      <dgm:t>
        <a:bodyPr/>
        <a:lstStyle/>
        <a:p>
          <a:endParaRPr lang="en-US"/>
        </a:p>
      </dgm:t>
    </dgm:pt>
    <dgm:pt modelId="{DE1AA148-4202-4309-980A-E452F1758EE7}" type="pres">
      <dgm:prSet presAssocID="{940410F2-8B74-46AE-B47C-C73EC2545197}" presName="aSpace" presStyleCnt="0"/>
      <dgm:spPr/>
    </dgm:pt>
    <dgm:pt modelId="{88854DB7-DAFF-4B07-8AA5-B31B0473AA46}" type="pres">
      <dgm:prSet presAssocID="{71B4F590-F2F8-43CF-9895-31EFD492099E}" presName="aNode" presStyleLbl="fgAcc1" presStyleIdx="1" presStyleCnt="3">
        <dgm:presLayoutVars>
          <dgm:bulletEnabled val="1"/>
        </dgm:presLayoutVars>
      </dgm:prSet>
      <dgm:spPr/>
      <dgm:t>
        <a:bodyPr/>
        <a:lstStyle/>
        <a:p>
          <a:endParaRPr lang="en-US"/>
        </a:p>
      </dgm:t>
    </dgm:pt>
    <dgm:pt modelId="{4E7BFC58-3958-4593-B79A-1C209256C2D4}" type="pres">
      <dgm:prSet presAssocID="{71B4F590-F2F8-43CF-9895-31EFD492099E}" presName="aSpace" presStyleCnt="0"/>
      <dgm:spPr/>
    </dgm:pt>
    <dgm:pt modelId="{41DEDF44-FF69-45AA-9DA9-6BCF859E7065}" type="pres">
      <dgm:prSet presAssocID="{44076F2D-4F30-4D20-A5F1-52AEA08CEBF1}" presName="aNode" presStyleLbl="fgAcc1" presStyleIdx="2" presStyleCnt="3">
        <dgm:presLayoutVars>
          <dgm:bulletEnabled val="1"/>
        </dgm:presLayoutVars>
      </dgm:prSet>
      <dgm:spPr/>
      <dgm:t>
        <a:bodyPr/>
        <a:lstStyle/>
        <a:p>
          <a:endParaRPr lang="en-US"/>
        </a:p>
      </dgm:t>
    </dgm:pt>
    <dgm:pt modelId="{39728B0B-F928-4DFE-9DDE-00C4D3606D6C}" type="pres">
      <dgm:prSet presAssocID="{44076F2D-4F30-4D20-A5F1-52AEA08CEBF1}" presName="aSpace" presStyleCnt="0"/>
      <dgm:spPr/>
    </dgm:pt>
  </dgm:ptLst>
  <dgm:cxnLst>
    <dgm:cxn modelId="{6443E35A-BD23-4CAE-9FB0-F6EA0F3090F9}" type="presOf" srcId="{71B4F590-F2F8-43CF-9895-31EFD492099E}" destId="{88854DB7-DAFF-4B07-8AA5-B31B0473AA46}" srcOrd="0" destOrd="0" presId="urn:microsoft.com/office/officeart/2005/8/layout/pyramid2"/>
    <dgm:cxn modelId="{543C5AD6-2839-4E51-994A-C51236D10547}" type="presOf" srcId="{940410F2-8B74-46AE-B47C-C73EC2545197}" destId="{053F2FE9-197B-4A5E-BF23-8B4E6F88F098}" srcOrd="0" destOrd="0" presId="urn:microsoft.com/office/officeart/2005/8/layout/pyramid2"/>
    <dgm:cxn modelId="{375F3A8A-AF7D-4241-BF2E-E7300713889D}" type="presOf" srcId="{DB9A89CA-CFBC-41F8-8DFB-FBABA1CAF48C}" destId="{DD021AB8-0471-4E51-889C-07339DADCF67}" srcOrd="0" destOrd="0" presId="urn:microsoft.com/office/officeart/2005/8/layout/pyramid2"/>
    <dgm:cxn modelId="{99ED5ABE-D990-49D5-9BDE-3F1C4DAEF346}" srcId="{DB9A89CA-CFBC-41F8-8DFB-FBABA1CAF48C}" destId="{71B4F590-F2F8-43CF-9895-31EFD492099E}" srcOrd="1" destOrd="0" parTransId="{5A029939-7F63-40F6-962A-DFB00E736BA7}" sibTransId="{F6181F99-93CA-44BB-AD23-298D37A3976A}"/>
    <dgm:cxn modelId="{CA99CB43-5839-437A-918B-43362D34275C}" type="presOf" srcId="{44076F2D-4F30-4D20-A5F1-52AEA08CEBF1}" destId="{41DEDF44-FF69-45AA-9DA9-6BCF859E7065}" srcOrd="0" destOrd="0" presId="urn:microsoft.com/office/officeart/2005/8/layout/pyramid2"/>
    <dgm:cxn modelId="{B78708E9-702B-4BB0-AF8F-76BE87B0B5E6}" srcId="{DB9A89CA-CFBC-41F8-8DFB-FBABA1CAF48C}" destId="{44076F2D-4F30-4D20-A5F1-52AEA08CEBF1}" srcOrd="2" destOrd="0" parTransId="{50CD0666-979D-4CCC-B00D-19D48EDCE68F}" sibTransId="{39F2743B-0EC4-4765-9330-4FF58F5532D1}"/>
    <dgm:cxn modelId="{7E9ADF53-DA60-4753-8E7A-91E61C3C909D}" srcId="{DB9A89CA-CFBC-41F8-8DFB-FBABA1CAF48C}" destId="{940410F2-8B74-46AE-B47C-C73EC2545197}" srcOrd="0" destOrd="0" parTransId="{258934CB-2DE8-41FC-81B8-A3905F5E70CC}" sibTransId="{1D32F0F1-83E4-40C9-8924-F6DEAAE3BE0B}"/>
    <dgm:cxn modelId="{42C26DF5-C924-4AF7-A988-40D9A8CD2EE4}" type="presParOf" srcId="{DD021AB8-0471-4E51-889C-07339DADCF67}" destId="{3DA500DF-84F4-4A16-B909-00DE4CA37969}" srcOrd="0" destOrd="0" presId="urn:microsoft.com/office/officeart/2005/8/layout/pyramid2"/>
    <dgm:cxn modelId="{DF886916-2AAD-49A3-AB73-B857AB9541DB}" type="presParOf" srcId="{DD021AB8-0471-4E51-889C-07339DADCF67}" destId="{66D7B3C8-5ABA-48DD-A642-318F94731A3D}" srcOrd="1" destOrd="0" presId="urn:microsoft.com/office/officeart/2005/8/layout/pyramid2"/>
    <dgm:cxn modelId="{A93756B6-3CDA-4271-8081-D43C36B221F6}" type="presParOf" srcId="{66D7B3C8-5ABA-48DD-A642-318F94731A3D}" destId="{053F2FE9-197B-4A5E-BF23-8B4E6F88F098}" srcOrd="0" destOrd="0" presId="urn:microsoft.com/office/officeart/2005/8/layout/pyramid2"/>
    <dgm:cxn modelId="{80100FDA-F69A-474E-81D8-AB62E4D7B07F}" type="presParOf" srcId="{66D7B3C8-5ABA-48DD-A642-318F94731A3D}" destId="{DE1AA148-4202-4309-980A-E452F1758EE7}" srcOrd="1" destOrd="0" presId="urn:microsoft.com/office/officeart/2005/8/layout/pyramid2"/>
    <dgm:cxn modelId="{406459EC-3704-4913-AE70-1CAC963FE2C5}" type="presParOf" srcId="{66D7B3C8-5ABA-48DD-A642-318F94731A3D}" destId="{88854DB7-DAFF-4B07-8AA5-B31B0473AA46}" srcOrd="2" destOrd="0" presId="urn:microsoft.com/office/officeart/2005/8/layout/pyramid2"/>
    <dgm:cxn modelId="{7A9042C1-6AC2-47C3-8F65-D62680735314}" type="presParOf" srcId="{66D7B3C8-5ABA-48DD-A642-318F94731A3D}" destId="{4E7BFC58-3958-4593-B79A-1C209256C2D4}" srcOrd="3" destOrd="0" presId="urn:microsoft.com/office/officeart/2005/8/layout/pyramid2"/>
    <dgm:cxn modelId="{85D49997-DC01-44DD-A7EE-AF6C38EEA371}" type="presParOf" srcId="{66D7B3C8-5ABA-48DD-A642-318F94731A3D}" destId="{41DEDF44-FF69-45AA-9DA9-6BCF859E7065}" srcOrd="4" destOrd="0" presId="urn:microsoft.com/office/officeart/2005/8/layout/pyramid2"/>
    <dgm:cxn modelId="{39F7F301-6FC6-425F-A0FF-1354DF145247}" type="presParOf" srcId="{66D7B3C8-5ABA-48DD-A642-318F94731A3D}" destId="{39728B0B-F928-4DFE-9DDE-00C4D3606D6C}" srcOrd="5" destOrd="0" presId="urn:microsoft.com/office/officeart/2005/8/layout/pyramid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9A89CA-CFBC-41F8-8DFB-FBABA1CAF48C}" type="doc">
      <dgm:prSet loTypeId="urn:microsoft.com/office/officeart/2005/8/layout/vList2" loCatId="list" qsTypeId="urn:microsoft.com/office/officeart/2005/8/quickstyle/simple2" qsCatId="simple" csTypeId="urn:microsoft.com/office/officeart/2005/8/colors/accent5_1" csCatId="accent5" phldr="1"/>
      <dgm:spPr/>
    </dgm:pt>
    <dgm:pt modelId="{940410F2-8B74-46AE-B47C-C73EC2545197}">
      <dgm:prSet phldrT="[Text]" custT="1"/>
      <dgm:spPr/>
      <dgm:t>
        <a:bodyPr/>
        <a:lstStyle/>
        <a:p>
          <a:r>
            <a:rPr lang="en-US" altLang="en-US" sz="2000" dirty="0" smtClean="0"/>
            <a:t>A Client application, often web application, acts on behalf of a User, but with the User's approval.</a:t>
          </a:r>
          <a:endParaRPr lang="en-US" sz="2000" dirty="0"/>
        </a:p>
      </dgm:t>
    </dgm:pt>
    <dgm:pt modelId="{258934CB-2DE8-41FC-81B8-A3905F5E70CC}" type="parTrans" cxnId="{7E9ADF53-DA60-4753-8E7A-91E61C3C909D}">
      <dgm:prSet/>
      <dgm:spPr/>
      <dgm:t>
        <a:bodyPr/>
        <a:lstStyle/>
        <a:p>
          <a:endParaRPr lang="en-US" sz="2000"/>
        </a:p>
      </dgm:t>
    </dgm:pt>
    <dgm:pt modelId="{1D32F0F1-83E4-40C9-8924-F6DEAAE3BE0B}" type="sibTrans" cxnId="{7E9ADF53-DA60-4753-8E7A-91E61C3C909D}">
      <dgm:prSet/>
      <dgm:spPr/>
      <dgm:t>
        <a:bodyPr/>
        <a:lstStyle/>
        <a:p>
          <a:endParaRPr lang="en-US" sz="2000"/>
        </a:p>
      </dgm:t>
    </dgm:pt>
    <dgm:pt modelId="{71B4F590-F2F8-43CF-9895-31EFD492099E}">
      <dgm:prSet phldrT="[Text]" custT="1"/>
      <dgm:spPr/>
      <dgm:t>
        <a:bodyPr/>
        <a:lstStyle/>
        <a:p>
          <a:r>
            <a:rPr lang="en-US" altLang="en-US" sz="2000" dirty="0" err="1" smtClean="0"/>
            <a:t>OAuth</a:t>
          </a:r>
          <a:r>
            <a:rPr lang="en-US" altLang="en-US" sz="2000" dirty="0" smtClean="0"/>
            <a:t> stands for “Open Authorization”.</a:t>
          </a:r>
          <a:endParaRPr lang="en-US" sz="2000" dirty="0"/>
        </a:p>
      </dgm:t>
    </dgm:pt>
    <dgm:pt modelId="{5A029939-7F63-40F6-962A-DFB00E736BA7}" type="parTrans" cxnId="{99ED5ABE-D990-49D5-9BDE-3F1C4DAEF346}">
      <dgm:prSet/>
      <dgm:spPr/>
      <dgm:t>
        <a:bodyPr/>
        <a:lstStyle/>
        <a:p>
          <a:endParaRPr lang="en-US" sz="2000"/>
        </a:p>
      </dgm:t>
    </dgm:pt>
    <dgm:pt modelId="{F6181F99-93CA-44BB-AD23-298D37A3976A}" type="sibTrans" cxnId="{99ED5ABE-D990-49D5-9BDE-3F1C4DAEF346}">
      <dgm:prSet/>
      <dgm:spPr/>
      <dgm:t>
        <a:bodyPr/>
        <a:lstStyle/>
        <a:p>
          <a:endParaRPr lang="en-US" sz="2000"/>
        </a:p>
      </dgm:t>
    </dgm:pt>
    <dgm:pt modelId="{44076F2D-4F30-4D20-A5F1-52AEA08CEBF1}">
      <dgm:prSet phldrT="[Text]" custT="1"/>
      <dgm:spPr/>
      <dgm:t>
        <a:bodyPr/>
        <a:lstStyle/>
        <a:p>
          <a:endParaRPr lang="en-US" altLang="en-US" sz="2000" dirty="0" smtClean="0"/>
        </a:p>
        <a:p>
          <a:r>
            <a:rPr lang="en-US" altLang="en-US" sz="2000" dirty="0" smtClean="0"/>
            <a:t>Allows providers to give access to users without any exchange of credentials. Designed for use only with HTTP protocol. It </a:t>
          </a:r>
          <a:r>
            <a:rPr lang="en-US" altLang="en-US" sz="2000" dirty="0" err="1" smtClean="0"/>
            <a:t>doesnot</a:t>
          </a:r>
          <a:r>
            <a:rPr lang="en-US" altLang="en-US" sz="2000" dirty="0" smtClean="0"/>
            <a:t> support any other protocol.  </a:t>
          </a:r>
          <a:endParaRPr lang="en-US" sz="2000" dirty="0"/>
        </a:p>
      </dgm:t>
    </dgm:pt>
    <dgm:pt modelId="{50CD0666-979D-4CCC-B00D-19D48EDCE68F}" type="parTrans" cxnId="{B78708E9-702B-4BB0-AF8F-76BE87B0B5E6}">
      <dgm:prSet/>
      <dgm:spPr/>
      <dgm:t>
        <a:bodyPr/>
        <a:lstStyle/>
        <a:p>
          <a:endParaRPr lang="en-US" sz="2000"/>
        </a:p>
      </dgm:t>
    </dgm:pt>
    <dgm:pt modelId="{39F2743B-0EC4-4765-9330-4FF58F5532D1}" type="sibTrans" cxnId="{B78708E9-702B-4BB0-AF8F-76BE87B0B5E6}">
      <dgm:prSet/>
      <dgm:spPr/>
      <dgm:t>
        <a:bodyPr/>
        <a:lstStyle/>
        <a:p>
          <a:endParaRPr lang="en-US" sz="2000"/>
        </a:p>
      </dgm:t>
    </dgm:pt>
    <dgm:pt modelId="{2FB09FC5-61C0-4E72-AD49-0BAD40ED799A}">
      <dgm:prSet custT="1"/>
      <dgm:spPr/>
      <dgm:t>
        <a:bodyPr/>
        <a:lstStyle/>
        <a:p>
          <a:r>
            <a:rPr lang="en-US" altLang="en-US" sz="2000" smtClean="0"/>
            <a:t>An open standard protocol that provides simple and secure authorization for different type of applications.</a:t>
          </a:r>
          <a:endParaRPr lang="en-US" altLang="en-US" sz="2000" dirty="0"/>
        </a:p>
      </dgm:t>
    </dgm:pt>
    <dgm:pt modelId="{483100A6-3750-4621-9F89-6584ACEC7970}" type="parTrans" cxnId="{768ACAE3-A444-4701-8BFA-677555BCCF22}">
      <dgm:prSet/>
      <dgm:spPr/>
      <dgm:t>
        <a:bodyPr/>
        <a:lstStyle/>
        <a:p>
          <a:endParaRPr lang="en-US" sz="2000"/>
        </a:p>
      </dgm:t>
    </dgm:pt>
    <dgm:pt modelId="{AE301189-6C2C-4F18-B55F-554E961708D0}" type="sibTrans" cxnId="{768ACAE3-A444-4701-8BFA-677555BCCF22}">
      <dgm:prSet/>
      <dgm:spPr/>
      <dgm:t>
        <a:bodyPr/>
        <a:lstStyle/>
        <a:p>
          <a:endParaRPr lang="en-US" sz="2000"/>
        </a:p>
      </dgm:t>
    </dgm:pt>
    <dgm:pt modelId="{35F5F7A5-EEA6-4506-B2FA-E8ED6E75562C}">
      <dgm:prSet custT="1"/>
      <dgm:spPr/>
      <dgm:t>
        <a:bodyPr/>
        <a:lstStyle/>
        <a:p>
          <a:r>
            <a:rPr lang="en-US" altLang="en-US" sz="2000" smtClean="0"/>
            <a:t>A simple and safe mode for consumers to interact with protected data.</a:t>
          </a:r>
          <a:endParaRPr lang="en-US" altLang="en-US" sz="2000" dirty="0"/>
        </a:p>
      </dgm:t>
    </dgm:pt>
    <dgm:pt modelId="{52423839-7B87-4EAC-A084-1C8D795D684A}" type="parTrans" cxnId="{02DAB79C-4181-4BC9-93BA-C4A6837D705D}">
      <dgm:prSet/>
      <dgm:spPr/>
      <dgm:t>
        <a:bodyPr/>
        <a:lstStyle/>
        <a:p>
          <a:endParaRPr lang="en-US" sz="2000"/>
        </a:p>
      </dgm:t>
    </dgm:pt>
    <dgm:pt modelId="{E3492E1F-F776-4974-AB32-3C0CBCA78B9D}" type="sibTrans" cxnId="{02DAB79C-4181-4BC9-93BA-C4A6837D705D}">
      <dgm:prSet/>
      <dgm:spPr/>
      <dgm:t>
        <a:bodyPr/>
        <a:lstStyle/>
        <a:p>
          <a:endParaRPr lang="en-US" sz="2000"/>
        </a:p>
      </dgm:t>
    </dgm:pt>
    <dgm:pt modelId="{32BF64C3-35D2-4F08-B3B1-7FFBBE5082BF}" type="pres">
      <dgm:prSet presAssocID="{DB9A89CA-CFBC-41F8-8DFB-FBABA1CAF48C}" presName="linear" presStyleCnt="0">
        <dgm:presLayoutVars>
          <dgm:animLvl val="lvl"/>
          <dgm:resizeHandles val="exact"/>
        </dgm:presLayoutVars>
      </dgm:prSet>
      <dgm:spPr/>
    </dgm:pt>
    <dgm:pt modelId="{D0087083-3A66-40E6-BD83-66CC02193C0B}" type="pres">
      <dgm:prSet presAssocID="{940410F2-8B74-46AE-B47C-C73EC2545197}" presName="parentText" presStyleLbl="node1" presStyleIdx="0" presStyleCnt="5">
        <dgm:presLayoutVars>
          <dgm:chMax val="0"/>
          <dgm:bulletEnabled val="1"/>
        </dgm:presLayoutVars>
      </dgm:prSet>
      <dgm:spPr/>
      <dgm:t>
        <a:bodyPr/>
        <a:lstStyle/>
        <a:p>
          <a:endParaRPr lang="en-US"/>
        </a:p>
      </dgm:t>
    </dgm:pt>
    <dgm:pt modelId="{9BBA0E18-13F8-4C86-8060-F45285D9B2E1}" type="pres">
      <dgm:prSet presAssocID="{1D32F0F1-83E4-40C9-8924-F6DEAAE3BE0B}" presName="spacer" presStyleCnt="0"/>
      <dgm:spPr/>
    </dgm:pt>
    <dgm:pt modelId="{33E3EF53-6C46-457B-8346-827A9A1DC81F}" type="pres">
      <dgm:prSet presAssocID="{71B4F590-F2F8-43CF-9895-31EFD492099E}" presName="parentText" presStyleLbl="node1" presStyleIdx="1" presStyleCnt="5">
        <dgm:presLayoutVars>
          <dgm:chMax val="0"/>
          <dgm:bulletEnabled val="1"/>
        </dgm:presLayoutVars>
      </dgm:prSet>
      <dgm:spPr/>
      <dgm:t>
        <a:bodyPr/>
        <a:lstStyle/>
        <a:p>
          <a:endParaRPr lang="en-US"/>
        </a:p>
      </dgm:t>
    </dgm:pt>
    <dgm:pt modelId="{C36A3B70-59BF-4084-B68C-DF71F44F3F11}" type="pres">
      <dgm:prSet presAssocID="{F6181F99-93CA-44BB-AD23-298D37A3976A}" presName="spacer" presStyleCnt="0"/>
      <dgm:spPr/>
    </dgm:pt>
    <dgm:pt modelId="{4F7D71FC-1AB6-4215-96FD-691FD4BE46EE}" type="pres">
      <dgm:prSet presAssocID="{2FB09FC5-61C0-4E72-AD49-0BAD40ED799A}" presName="parentText" presStyleLbl="node1" presStyleIdx="2" presStyleCnt="5">
        <dgm:presLayoutVars>
          <dgm:chMax val="0"/>
          <dgm:bulletEnabled val="1"/>
        </dgm:presLayoutVars>
      </dgm:prSet>
      <dgm:spPr/>
      <dgm:t>
        <a:bodyPr/>
        <a:lstStyle/>
        <a:p>
          <a:endParaRPr lang="en-US"/>
        </a:p>
      </dgm:t>
    </dgm:pt>
    <dgm:pt modelId="{F8B319EE-493E-4CE5-87C1-1F4B9AA8F4B8}" type="pres">
      <dgm:prSet presAssocID="{AE301189-6C2C-4F18-B55F-554E961708D0}" presName="spacer" presStyleCnt="0"/>
      <dgm:spPr/>
    </dgm:pt>
    <dgm:pt modelId="{98BDAFFB-6258-4858-8842-56284534C0D0}" type="pres">
      <dgm:prSet presAssocID="{35F5F7A5-EEA6-4506-B2FA-E8ED6E75562C}" presName="parentText" presStyleLbl="node1" presStyleIdx="3" presStyleCnt="5">
        <dgm:presLayoutVars>
          <dgm:chMax val="0"/>
          <dgm:bulletEnabled val="1"/>
        </dgm:presLayoutVars>
      </dgm:prSet>
      <dgm:spPr/>
      <dgm:t>
        <a:bodyPr/>
        <a:lstStyle/>
        <a:p>
          <a:endParaRPr lang="en-US"/>
        </a:p>
      </dgm:t>
    </dgm:pt>
    <dgm:pt modelId="{3E245066-D854-4BB6-8DA1-989319ABC86C}" type="pres">
      <dgm:prSet presAssocID="{E3492E1F-F776-4974-AB32-3C0CBCA78B9D}" presName="spacer" presStyleCnt="0"/>
      <dgm:spPr/>
    </dgm:pt>
    <dgm:pt modelId="{42F28DBA-3015-4E8E-85B5-F3EDCC5FDC60}" type="pres">
      <dgm:prSet presAssocID="{44076F2D-4F30-4D20-A5F1-52AEA08CEBF1}" presName="parentText" presStyleLbl="node1" presStyleIdx="4" presStyleCnt="5">
        <dgm:presLayoutVars>
          <dgm:chMax val="0"/>
          <dgm:bulletEnabled val="1"/>
        </dgm:presLayoutVars>
      </dgm:prSet>
      <dgm:spPr/>
      <dgm:t>
        <a:bodyPr/>
        <a:lstStyle/>
        <a:p>
          <a:endParaRPr lang="en-US"/>
        </a:p>
      </dgm:t>
    </dgm:pt>
  </dgm:ptLst>
  <dgm:cxnLst>
    <dgm:cxn modelId="{02DAB79C-4181-4BC9-93BA-C4A6837D705D}" srcId="{DB9A89CA-CFBC-41F8-8DFB-FBABA1CAF48C}" destId="{35F5F7A5-EEA6-4506-B2FA-E8ED6E75562C}" srcOrd="3" destOrd="0" parTransId="{52423839-7B87-4EAC-A084-1C8D795D684A}" sibTransId="{E3492E1F-F776-4974-AB32-3C0CBCA78B9D}"/>
    <dgm:cxn modelId="{6D01E028-212F-49B8-ACD2-7E2A8EA4AB41}" type="presOf" srcId="{44076F2D-4F30-4D20-A5F1-52AEA08CEBF1}" destId="{42F28DBA-3015-4E8E-85B5-F3EDCC5FDC60}" srcOrd="0" destOrd="0" presId="urn:microsoft.com/office/officeart/2005/8/layout/vList2"/>
    <dgm:cxn modelId="{99ED5ABE-D990-49D5-9BDE-3F1C4DAEF346}" srcId="{DB9A89CA-CFBC-41F8-8DFB-FBABA1CAF48C}" destId="{71B4F590-F2F8-43CF-9895-31EFD492099E}" srcOrd="1" destOrd="0" parTransId="{5A029939-7F63-40F6-962A-DFB00E736BA7}" sibTransId="{F6181F99-93CA-44BB-AD23-298D37A3976A}"/>
    <dgm:cxn modelId="{C657334A-CE23-4533-9B87-48E5264C82D3}" type="presOf" srcId="{35F5F7A5-EEA6-4506-B2FA-E8ED6E75562C}" destId="{98BDAFFB-6258-4858-8842-56284534C0D0}" srcOrd="0" destOrd="0" presId="urn:microsoft.com/office/officeart/2005/8/layout/vList2"/>
    <dgm:cxn modelId="{4A57100C-392B-4F1A-8FCB-292803C13F9A}" type="presOf" srcId="{DB9A89CA-CFBC-41F8-8DFB-FBABA1CAF48C}" destId="{32BF64C3-35D2-4F08-B3B1-7FFBBE5082BF}" srcOrd="0" destOrd="0" presId="urn:microsoft.com/office/officeart/2005/8/layout/vList2"/>
    <dgm:cxn modelId="{768ACAE3-A444-4701-8BFA-677555BCCF22}" srcId="{DB9A89CA-CFBC-41F8-8DFB-FBABA1CAF48C}" destId="{2FB09FC5-61C0-4E72-AD49-0BAD40ED799A}" srcOrd="2" destOrd="0" parTransId="{483100A6-3750-4621-9F89-6584ACEC7970}" sibTransId="{AE301189-6C2C-4F18-B55F-554E961708D0}"/>
    <dgm:cxn modelId="{D68FE28C-7507-4153-BBD8-2226375377F0}" type="presOf" srcId="{2FB09FC5-61C0-4E72-AD49-0BAD40ED799A}" destId="{4F7D71FC-1AB6-4215-96FD-691FD4BE46EE}" srcOrd="0" destOrd="0" presId="urn:microsoft.com/office/officeart/2005/8/layout/vList2"/>
    <dgm:cxn modelId="{B78708E9-702B-4BB0-AF8F-76BE87B0B5E6}" srcId="{DB9A89CA-CFBC-41F8-8DFB-FBABA1CAF48C}" destId="{44076F2D-4F30-4D20-A5F1-52AEA08CEBF1}" srcOrd="4" destOrd="0" parTransId="{50CD0666-979D-4CCC-B00D-19D48EDCE68F}" sibTransId="{39F2743B-0EC4-4765-9330-4FF58F5532D1}"/>
    <dgm:cxn modelId="{7E9ADF53-DA60-4753-8E7A-91E61C3C909D}" srcId="{DB9A89CA-CFBC-41F8-8DFB-FBABA1CAF48C}" destId="{940410F2-8B74-46AE-B47C-C73EC2545197}" srcOrd="0" destOrd="0" parTransId="{258934CB-2DE8-41FC-81B8-A3905F5E70CC}" sibTransId="{1D32F0F1-83E4-40C9-8924-F6DEAAE3BE0B}"/>
    <dgm:cxn modelId="{9738CAC0-4D3E-46D1-BA67-B76D3F487713}" type="presOf" srcId="{940410F2-8B74-46AE-B47C-C73EC2545197}" destId="{D0087083-3A66-40E6-BD83-66CC02193C0B}" srcOrd="0" destOrd="0" presId="urn:microsoft.com/office/officeart/2005/8/layout/vList2"/>
    <dgm:cxn modelId="{F7F027FC-ED6B-42A4-8624-257C905199EA}" type="presOf" srcId="{71B4F590-F2F8-43CF-9895-31EFD492099E}" destId="{33E3EF53-6C46-457B-8346-827A9A1DC81F}" srcOrd="0" destOrd="0" presId="urn:microsoft.com/office/officeart/2005/8/layout/vList2"/>
    <dgm:cxn modelId="{FC49679C-16CD-477D-B1D4-DC451B89E6AB}" type="presParOf" srcId="{32BF64C3-35D2-4F08-B3B1-7FFBBE5082BF}" destId="{D0087083-3A66-40E6-BD83-66CC02193C0B}" srcOrd="0" destOrd="0" presId="urn:microsoft.com/office/officeart/2005/8/layout/vList2"/>
    <dgm:cxn modelId="{D40F296F-2BA4-47E4-8C87-F768968FD634}" type="presParOf" srcId="{32BF64C3-35D2-4F08-B3B1-7FFBBE5082BF}" destId="{9BBA0E18-13F8-4C86-8060-F45285D9B2E1}" srcOrd="1" destOrd="0" presId="urn:microsoft.com/office/officeart/2005/8/layout/vList2"/>
    <dgm:cxn modelId="{7A7B3673-A01C-48D9-82BF-D567005F336A}" type="presParOf" srcId="{32BF64C3-35D2-4F08-B3B1-7FFBBE5082BF}" destId="{33E3EF53-6C46-457B-8346-827A9A1DC81F}" srcOrd="2" destOrd="0" presId="urn:microsoft.com/office/officeart/2005/8/layout/vList2"/>
    <dgm:cxn modelId="{5A1740A9-9CA2-4F4F-A5F6-8F0F7464D04D}" type="presParOf" srcId="{32BF64C3-35D2-4F08-B3B1-7FFBBE5082BF}" destId="{C36A3B70-59BF-4084-B68C-DF71F44F3F11}" srcOrd="3" destOrd="0" presId="urn:microsoft.com/office/officeart/2005/8/layout/vList2"/>
    <dgm:cxn modelId="{994B2ADE-D864-4FD5-B3C5-2B03A227B003}" type="presParOf" srcId="{32BF64C3-35D2-4F08-B3B1-7FFBBE5082BF}" destId="{4F7D71FC-1AB6-4215-96FD-691FD4BE46EE}" srcOrd="4" destOrd="0" presId="urn:microsoft.com/office/officeart/2005/8/layout/vList2"/>
    <dgm:cxn modelId="{5F598059-BD77-44C4-A02A-C871093A3FBF}" type="presParOf" srcId="{32BF64C3-35D2-4F08-B3B1-7FFBBE5082BF}" destId="{F8B319EE-493E-4CE5-87C1-1F4B9AA8F4B8}" srcOrd="5" destOrd="0" presId="urn:microsoft.com/office/officeart/2005/8/layout/vList2"/>
    <dgm:cxn modelId="{73D7695A-4769-46CF-99E6-75CDC75E3C20}" type="presParOf" srcId="{32BF64C3-35D2-4F08-B3B1-7FFBBE5082BF}" destId="{98BDAFFB-6258-4858-8842-56284534C0D0}" srcOrd="6" destOrd="0" presId="urn:microsoft.com/office/officeart/2005/8/layout/vList2"/>
    <dgm:cxn modelId="{9BA04BD6-19A1-44F0-890D-8942952992C9}" type="presParOf" srcId="{32BF64C3-35D2-4F08-B3B1-7FFBBE5082BF}" destId="{3E245066-D854-4BB6-8DA1-989319ABC86C}" srcOrd="7" destOrd="0" presId="urn:microsoft.com/office/officeart/2005/8/layout/vList2"/>
    <dgm:cxn modelId="{D90E6297-B9A1-407B-8902-426F84E0B3FA}" type="presParOf" srcId="{32BF64C3-35D2-4F08-B3B1-7FFBBE5082BF}" destId="{42F28DBA-3015-4E8E-85B5-F3EDCC5FDC60}" srcOrd="8"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97D080B-2E12-4AF8-8740-939741ED4314}"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en-US"/>
        </a:p>
      </dgm:t>
    </dgm:pt>
    <dgm:pt modelId="{84C26DBC-2E68-46C4-AF9E-2D08E5034586}">
      <dgm:prSet phldrT="[Text]"/>
      <dgm:spPr/>
      <dgm:t>
        <a:bodyPr/>
        <a:lstStyle/>
        <a:p>
          <a:r>
            <a:rPr lang="en-US" altLang="en-US" dirty="0" smtClean="0"/>
            <a:t>Resource Owner  </a:t>
          </a:r>
          <a:endParaRPr lang="en-US" dirty="0"/>
        </a:p>
      </dgm:t>
    </dgm:pt>
    <dgm:pt modelId="{985D9AC3-3939-4B76-A3C6-126133BE443A}" type="parTrans" cxnId="{C4398F43-EB9B-4399-9BF2-36712AD6CAF0}">
      <dgm:prSet/>
      <dgm:spPr/>
      <dgm:t>
        <a:bodyPr/>
        <a:lstStyle/>
        <a:p>
          <a:endParaRPr lang="en-US"/>
        </a:p>
      </dgm:t>
    </dgm:pt>
    <dgm:pt modelId="{22CB7DF3-BCF8-4681-BC5E-B37C9E53A2FA}" type="sibTrans" cxnId="{C4398F43-EB9B-4399-9BF2-36712AD6CAF0}">
      <dgm:prSet/>
      <dgm:spPr/>
      <dgm:t>
        <a:bodyPr/>
        <a:lstStyle/>
        <a:p>
          <a:endParaRPr lang="en-US"/>
        </a:p>
      </dgm:t>
    </dgm:pt>
    <dgm:pt modelId="{F3B9FF5F-32EE-455D-836A-95678609108A}">
      <dgm:prSet phldrT="[Text]"/>
      <dgm:spPr/>
      <dgm:t>
        <a:bodyPr/>
        <a:lstStyle/>
        <a:p>
          <a:r>
            <a:rPr lang="en-US" altLang="en-US" dirty="0" smtClean="0"/>
            <a:t>Resource Server </a:t>
          </a:r>
          <a:endParaRPr lang="en-US" dirty="0"/>
        </a:p>
      </dgm:t>
    </dgm:pt>
    <dgm:pt modelId="{0166D678-81E1-446F-933B-1E1C367E5D06}" type="parTrans" cxnId="{DD0E0BCA-4AFC-49A7-882C-47748442D8B6}">
      <dgm:prSet/>
      <dgm:spPr/>
      <dgm:t>
        <a:bodyPr/>
        <a:lstStyle/>
        <a:p>
          <a:endParaRPr lang="en-US"/>
        </a:p>
      </dgm:t>
    </dgm:pt>
    <dgm:pt modelId="{92EF74DE-6E75-4C14-B498-2BACE6429543}" type="sibTrans" cxnId="{DD0E0BCA-4AFC-49A7-882C-47748442D8B6}">
      <dgm:prSet/>
      <dgm:spPr/>
      <dgm:t>
        <a:bodyPr/>
        <a:lstStyle/>
        <a:p>
          <a:endParaRPr lang="en-US"/>
        </a:p>
      </dgm:t>
    </dgm:pt>
    <dgm:pt modelId="{FD035D32-2BB3-4931-B85D-9A6EF8BF1D46}">
      <dgm:prSet phldrT="[Text]"/>
      <dgm:spPr/>
      <dgm:t>
        <a:bodyPr/>
        <a:lstStyle/>
        <a:p>
          <a:r>
            <a:rPr lang="en-US" altLang="en-US" dirty="0" smtClean="0"/>
            <a:t>Client Application</a:t>
          </a:r>
          <a:endParaRPr lang="en-US" dirty="0"/>
        </a:p>
      </dgm:t>
    </dgm:pt>
    <dgm:pt modelId="{F20EC2AD-A28D-479A-9750-7AB54C0CE909}" type="parTrans" cxnId="{3EBF0875-10F2-4F5E-9803-9F11A893A468}">
      <dgm:prSet/>
      <dgm:spPr/>
      <dgm:t>
        <a:bodyPr/>
        <a:lstStyle/>
        <a:p>
          <a:endParaRPr lang="en-US"/>
        </a:p>
      </dgm:t>
    </dgm:pt>
    <dgm:pt modelId="{AB21903F-0B94-4BB5-B596-CA8CADC89AD7}" type="sibTrans" cxnId="{3EBF0875-10F2-4F5E-9803-9F11A893A468}">
      <dgm:prSet/>
      <dgm:spPr/>
      <dgm:t>
        <a:bodyPr/>
        <a:lstStyle/>
        <a:p>
          <a:endParaRPr lang="en-US"/>
        </a:p>
      </dgm:t>
    </dgm:pt>
    <dgm:pt modelId="{2051BB95-253F-4515-A292-6BC2D0BEC9C3}">
      <dgm:prSet phldrT="[Text]"/>
      <dgm:spPr/>
      <dgm:t>
        <a:bodyPr/>
        <a:lstStyle/>
        <a:p>
          <a:r>
            <a:rPr lang="en-US" altLang="en-US" dirty="0" smtClean="0"/>
            <a:t>Authorization Server </a:t>
          </a:r>
          <a:endParaRPr lang="en-US" dirty="0"/>
        </a:p>
      </dgm:t>
    </dgm:pt>
    <dgm:pt modelId="{30366C74-1497-4854-8819-356CD3ED7075}" type="parTrans" cxnId="{85F23883-0F57-427F-8EAD-080ED2A4E0A8}">
      <dgm:prSet/>
      <dgm:spPr/>
      <dgm:t>
        <a:bodyPr/>
        <a:lstStyle/>
        <a:p>
          <a:endParaRPr lang="en-US"/>
        </a:p>
      </dgm:t>
    </dgm:pt>
    <dgm:pt modelId="{A2097BC0-8F7B-400B-A513-C8F3CC9044CD}" type="sibTrans" cxnId="{85F23883-0F57-427F-8EAD-080ED2A4E0A8}">
      <dgm:prSet/>
      <dgm:spPr/>
      <dgm:t>
        <a:bodyPr/>
        <a:lstStyle/>
        <a:p>
          <a:endParaRPr lang="en-US"/>
        </a:p>
      </dgm:t>
    </dgm:pt>
    <dgm:pt modelId="{16BB9654-C1CE-4AE6-BBDD-F6AD5B47735D}">
      <dgm:prSet/>
      <dgm:spPr/>
      <dgm:t>
        <a:bodyPr/>
        <a:lstStyle/>
        <a:p>
          <a:r>
            <a:rPr lang="en-US" altLang="en-US" dirty="0" smtClean="0"/>
            <a:t>User</a:t>
          </a:r>
          <a:endParaRPr lang="en-US" dirty="0"/>
        </a:p>
      </dgm:t>
    </dgm:pt>
    <dgm:pt modelId="{3FFBBC13-DC63-4433-A8F3-76554E33343F}" type="parTrans" cxnId="{D0FA34A7-8FA7-4723-B67C-11B55ED8535A}">
      <dgm:prSet/>
      <dgm:spPr/>
      <dgm:t>
        <a:bodyPr/>
        <a:lstStyle/>
        <a:p>
          <a:endParaRPr lang="en-US"/>
        </a:p>
      </dgm:t>
    </dgm:pt>
    <dgm:pt modelId="{79838764-D844-4CCF-9826-044FEBD3439E}" type="sibTrans" cxnId="{D0FA34A7-8FA7-4723-B67C-11B55ED8535A}">
      <dgm:prSet/>
      <dgm:spPr/>
      <dgm:t>
        <a:bodyPr/>
        <a:lstStyle/>
        <a:p>
          <a:endParaRPr lang="en-US"/>
        </a:p>
      </dgm:t>
    </dgm:pt>
    <dgm:pt modelId="{8018AD1D-BEB9-47B9-8845-AA3EAD70F3A8}">
      <dgm:prSet/>
      <dgm:spPr/>
      <dgm:t>
        <a:bodyPr/>
        <a:lstStyle/>
        <a:p>
          <a:r>
            <a:rPr lang="en-US" altLang="en-US" smtClean="0"/>
            <a:t>API </a:t>
          </a:r>
          <a:endParaRPr lang="en-US"/>
        </a:p>
      </dgm:t>
    </dgm:pt>
    <dgm:pt modelId="{03B567FA-342E-4915-AB63-D178CB0B8D86}" type="parTrans" cxnId="{96A4E405-2EDC-4E11-A39F-F2D2DB4C9EE6}">
      <dgm:prSet/>
      <dgm:spPr/>
      <dgm:t>
        <a:bodyPr/>
        <a:lstStyle/>
        <a:p>
          <a:endParaRPr lang="en-US"/>
        </a:p>
      </dgm:t>
    </dgm:pt>
    <dgm:pt modelId="{FAB73726-0CAE-47A0-8111-AE8F9608C891}" type="sibTrans" cxnId="{96A4E405-2EDC-4E11-A39F-F2D2DB4C9EE6}">
      <dgm:prSet/>
      <dgm:spPr/>
      <dgm:t>
        <a:bodyPr/>
        <a:lstStyle/>
        <a:p>
          <a:endParaRPr lang="en-US"/>
        </a:p>
      </dgm:t>
    </dgm:pt>
    <dgm:pt modelId="{CA6A3542-3EB3-417F-8FDA-1103D61AD70E}">
      <dgm:prSet/>
      <dgm:spPr/>
      <dgm:t>
        <a:bodyPr/>
        <a:lstStyle/>
        <a:p>
          <a:r>
            <a:rPr lang="en-US" altLang="en-US" smtClean="0"/>
            <a:t>3rd party application</a:t>
          </a:r>
          <a:endParaRPr lang="en-US"/>
        </a:p>
      </dgm:t>
    </dgm:pt>
    <dgm:pt modelId="{34F71BC0-9209-497A-89F6-056765278B20}" type="parTrans" cxnId="{8A8B0B0C-507A-48C2-B761-AD47FB74B7B7}">
      <dgm:prSet/>
      <dgm:spPr/>
      <dgm:t>
        <a:bodyPr/>
        <a:lstStyle/>
        <a:p>
          <a:endParaRPr lang="en-US"/>
        </a:p>
      </dgm:t>
    </dgm:pt>
    <dgm:pt modelId="{723F2D29-B87C-4259-89C3-5B22F792AA2A}" type="sibTrans" cxnId="{8A8B0B0C-507A-48C2-B761-AD47FB74B7B7}">
      <dgm:prSet/>
      <dgm:spPr/>
      <dgm:t>
        <a:bodyPr/>
        <a:lstStyle/>
        <a:p>
          <a:endParaRPr lang="en-US"/>
        </a:p>
      </dgm:t>
    </dgm:pt>
    <dgm:pt modelId="{BA55F328-61FA-4FC1-858F-0551749BC8FF}">
      <dgm:prSet/>
      <dgm:spPr/>
      <dgm:t>
        <a:bodyPr/>
        <a:lstStyle/>
        <a:p>
          <a:r>
            <a:rPr lang="en-US" altLang="en-US" smtClean="0"/>
            <a:t>Auth API (may be in scope of Resource Server) </a:t>
          </a:r>
          <a:endParaRPr lang="en-US"/>
        </a:p>
      </dgm:t>
    </dgm:pt>
    <dgm:pt modelId="{259B3769-2073-4AB8-861C-35A26BC937DB}" type="parTrans" cxnId="{764F380C-BEC4-48EF-B6C2-2F95A37A8B90}">
      <dgm:prSet/>
      <dgm:spPr/>
      <dgm:t>
        <a:bodyPr/>
        <a:lstStyle/>
        <a:p>
          <a:endParaRPr lang="en-US"/>
        </a:p>
      </dgm:t>
    </dgm:pt>
    <dgm:pt modelId="{3F827DC8-8369-4F21-BFA7-4990A0CFC7CF}" type="sibTrans" cxnId="{764F380C-BEC4-48EF-B6C2-2F95A37A8B90}">
      <dgm:prSet/>
      <dgm:spPr/>
      <dgm:t>
        <a:bodyPr/>
        <a:lstStyle/>
        <a:p>
          <a:endParaRPr lang="en-US"/>
        </a:p>
      </dgm:t>
    </dgm:pt>
    <dgm:pt modelId="{44841A9D-6851-4456-B66E-C538AAA14C13}" type="pres">
      <dgm:prSet presAssocID="{197D080B-2E12-4AF8-8740-939741ED4314}" presName="linear" presStyleCnt="0">
        <dgm:presLayoutVars>
          <dgm:dir/>
          <dgm:animLvl val="lvl"/>
          <dgm:resizeHandles val="exact"/>
        </dgm:presLayoutVars>
      </dgm:prSet>
      <dgm:spPr/>
      <dgm:t>
        <a:bodyPr/>
        <a:lstStyle/>
        <a:p>
          <a:endParaRPr lang="en-US"/>
        </a:p>
      </dgm:t>
    </dgm:pt>
    <dgm:pt modelId="{5CBDCDC1-DA1B-44C7-9AEB-12FDFF05C237}" type="pres">
      <dgm:prSet presAssocID="{84C26DBC-2E68-46C4-AF9E-2D08E5034586}" presName="parentLin" presStyleCnt="0"/>
      <dgm:spPr/>
    </dgm:pt>
    <dgm:pt modelId="{A07E9C44-CC27-48DF-93C6-1FA24826E960}" type="pres">
      <dgm:prSet presAssocID="{84C26DBC-2E68-46C4-AF9E-2D08E5034586}" presName="parentLeftMargin" presStyleLbl="node1" presStyleIdx="0" presStyleCnt="4"/>
      <dgm:spPr/>
      <dgm:t>
        <a:bodyPr/>
        <a:lstStyle/>
        <a:p>
          <a:endParaRPr lang="en-US"/>
        </a:p>
      </dgm:t>
    </dgm:pt>
    <dgm:pt modelId="{27A2C081-6553-4EA6-B253-D445227FC756}" type="pres">
      <dgm:prSet presAssocID="{84C26DBC-2E68-46C4-AF9E-2D08E5034586}" presName="parentText" presStyleLbl="node1" presStyleIdx="0" presStyleCnt="4" custScaleY="109344">
        <dgm:presLayoutVars>
          <dgm:chMax val="0"/>
          <dgm:bulletEnabled val="1"/>
        </dgm:presLayoutVars>
      </dgm:prSet>
      <dgm:spPr/>
      <dgm:t>
        <a:bodyPr/>
        <a:lstStyle/>
        <a:p>
          <a:endParaRPr lang="en-US"/>
        </a:p>
      </dgm:t>
    </dgm:pt>
    <dgm:pt modelId="{422FE2A1-408B-49FD-AA62-25BA7B33794E}" type="pres">
      <dgm:prSet presAssocID="{84C26DBC-2E68-46C4-AF9E-2D08E5034586}" presName="negativeSpace" presStyleCnt="0"/>
      <dgm:spPr/>
    </dgm:pt>
    <dgm:pt modelId="{403AA180-C9D8-46D3-82DF-EB76795765A7}" type="pres">
      <dgm:prSet presAssocID="{84C26DBC-2E68-46C4-AF9E-2D08E5034586}" presName="childText" presStyleLbl="conFgAcc1" presStyleIdx="0" presStyleCnt="4">
        <dgm:presLayoutVars>
          <dgm:bulletEnabled val="1"/>
        </dgm:presLayoutVars>
      </dgm:prSet>
      <dgm:spPr/>
      <dgm:t>
        <a:bodyPr/>
        <a:lstStyle/>
        <a:p>
          <a:endParaRPr lang="en-US"/>
        </a:p>
      </dgm:t>
    </dgm:pt>
    <dgm:pt modelId="{BEF83D64-56B1-4304-B47C-982DDDF0304C}" type="pres">
      <dgm:prSet presAssocID="{22CB7DF3-BCF8-4681-BC5E-B37C9E53A2FA}" presName="spaceBetweenRectangles" presStyleCnt="0"/>
      <dgm:spPr/>
    </dgm:pt>
    <dgm:pt modelId="{C2B99EA5-9604-4065-B04C-EF1EA8EBEA12}" type="pres">
      <dgm:prSet presAssocID="{F3B9FF5F-32EE-455D-836A-95678609108A}" presName="parentLin" presStyleCnt="0"/>
      <dgm:spPr/>
    </dgm:pt>
    <dgm:pt modelId="{7DD54B6B-5B9B-480F-B66E-74C78783B82C}" type="pres">
      <dgm:prSet presAssocID="{F3B9FF5F-32EE-455D-836A-95678609108A}" presName="parentLeftMargin" presStyleLbl="node1" presStyleIdx="0" presStyleCnt="4"/>
      <dgm:spPr/>
      <dgm:t>
        <a:bodyPr/>
        <a:lstStyle/>
        <a:p>
          <a:endParaRPr lang="en-US"/>
        </a:p>
      </dgm:t>
    </dgm:pt>
    <dgm:pt modelId="{96F6AB5F-9590-4674-86FE-52A0E514088F}" type="pres">
      <dgm:prSet presAssocID="{F3B9FF5F-32EE-455D-836A-95678609108A}" presName="parentText" presStyleLbl="node1" presStyleIdx="1" presStyleCnt="4">
        <dgm:presLayoutVars>
          <dgm:chMax val="0"/>
          <dgm:bulletEnabled val="1"/>
        </dgm:presLayoutVars>
      </dgm:prSet>
      <dgm:spPr/>
      <dgm:t>
        <a:bodyPr/>
        <a:lstStyle/>
        <a:p>
          <a:endParaRPr lang="en-US"/>
        </a:p>
      </dgm:t>
    </dgm:pt>
    <dgm:pt modelId="{D03DC77B-9702-44DD-8677-F138BE51D66C}" type="pres">
      <dgm:prSet presAssocID="{F3B9FF5F-32EE-455D-836A-95678609108A}" presName="negativeSpace" presStyleCnt="0"/>
      <dgm:spPr/>
    </dgm:pt>
    <dgm:pt modelId="{F8BC1795-663C-4760-9782-E100688BF3A3}" type="pres">
      <dgm:prSet presAssocID="{F3B9FF5F-32EE-455D-836A-95678609108A}" presName="childText" presStyleLbl="conFgAcc1" presStyleIdx="1" presStyleCnt="4">
        <dgm:presLayoutVars>
          <dgm:bulletEnabled val="1"/>
        </dgm:presLayoutVars>
      </dgm:prSet>
      <dgm:spPr/>
      <dgm:t>
        <a:bodyPr/>
        <a:lstStyle/>
        <a:p>
          <a:endParaRPr lang="en-US"/>
        </a:p>
      </dgm:t>
    </dgm:pt>
    <dgm:pt modelId="{B2D2B74E-A2C2-4043-B839-7E20371D1552}" type="pres">
      <dgm:prSet presAssocID="{92EF74DE-6E75-4C14-B498-2BACE6429543}" presName="spaceBetweenRectangles" presStyleCnt="0"/>
      <dgm:spPr/>
    </dgm:pt>
    <dgm:pt modelId="{E248183E-FE13-4A62-B802-BABBDC61C25C}" type="pres">
      <dgm:prSet presAssocID="{FD035D32-2BB3-4931-B85D-9A6EF8BF1D46}" presName="parentLin" presStyleCnt="0"/>
      <dgm:spPr/>
    </dgm:pt>
    <dgm:pt modelId="{B493929E-1121-427F-BB08-F79F749B8D0B}" type="pres">
      <dgm:prSet presAssocID="{FD035D32-2BB3-4931-B85D-9A6EF8BF1D46}" presName="parentLeftMargin" presStyleLbl="node1" presStyleIdx="1" presStyleCnt="4"/>
      <dgm:spPr/>
      <dgm:t>
        <a:bodyPr/>
        <a:lstStyle/>
        <a:p>
          <a:endParaRPr lang="en-US"/>
        </a:p>
      </dgm:t>
    </dgm:pt>
    <dgm:pt modelId="{0CEEE4D9-D50A-4E7C-9679-6AB68BADC0F0}" type="pres">
      <dgm:prSet presAssocID="{FD035D32-2BB3-4931-B85D-9A6EF8BF1D46}" presName="parentText" presStyleLbl="node1" presStyleIdx="2" presStyleCnt="4">
        <dgm:presLayoutVars>
          <dgm:chMax val="0"/>
          <dgm:bulletEnabled val="1"/>
        </dgm:presLayoutVars>
      </dgm:prSet>
      <dgm:spPr/>
      <dgm:t>
        <a:bodyPr/>
        <a:lstStyle/>
        <a:p>
          <a:endParaRPr lang="en-US"/>
        </a:p>
      </dgm:t>
    </dgm:pt>
    <dgm:pt modelId="{A5FEBA08-EF6F-4D55-83F0-06E5C8B0587F}" type="pres">
      <dgm:prSet presAssocID="{FD035D32-2BB3-4931-B85D-9A6EF8BF1D46}" presName="negativeSpace" presStyleCnt="0"/>
      <dgm:spPr/>
    </dgm:pt>
    <dgm:pt modelId="{94BF1ABE-0854-4E2B-AE60-DE874D1080CE}" type="pres">
      <dgm:prSet presAssocID="{FD035D32-2BB3-4931-B85D-9A6EF8BF1D46}" presName="childText" presStyleLbl="conFgAcc1" presStyleIdx="2" presStyleCnt="4">
        <dgm:presLayoutVars>
          <dgm:bulletEnabled val="1"/>
        </dgm:presLayoutVars>
      </dgm:prSet>
      <dgm:spPr/>
      <dgm:t>
        <a:bodyPr/>
        <a:lstStyle/>
        <a:p>
          <a:endParaRPr lang="en-US"/>
        </a:p>
      </dgm:t>
    </dgm:pt>
    <dgm:pt modelId="{6B268C4E-26CC-4F0B-A4E7-6BCF4E06E17E}" type="pres">
      <dgm:prSet presAssocID="{AB21903F-0B94-4BB5-B596-CA8CADC89AD7}" presName="spaceBetweenRectangles" presStyleCnt="0"/>
      <dgm:spPr/>
    </dgm:pt>
    <dgm:pt modelId="{2D5CEF4A-CF42-4FDD-831D-C672E037EE89}" type="pres">
      <dgm:prSet presAssocID="{2051BB95-253F-4515-A292-6BC2D0BEC9C3}" presName="parentLin" presStyleCnt="0"/>
      <dgm:spPr/>
    </dgm:pt>
    <dgm:pt modelId="{ACAA85B7-52F0-4473-9F59-02F8C4FDD5CE}" type="pres">
      <dgm:prSet presAssocID="{2051BB95-253F-4515-A292-6BC2D0BEC9C3}" presName="parentLeftMargin" presStyleLbl="node1" presStyleIdx="2" presStyleCnt="4"/>
      <dgm:spPr/>
      <dgm:t>
        <a:bodyPr/>
        <a:lstStyle/>
        <a:p>
          <a:endParaRPr lang="en-US"/>
        </a:p>
      </dgm:t>
    </dgm:pt>
    <dgm:pt modelId="{F9CD624D-1A39-44A6-8F5E-EDEF5A776D01}" type="pres">
      <dgm:prSet presAssocID="{2051BB95-253F-4515-A292-6BC2D0BEC9C3}" presName="parentText" presStyleLbl="node1" presStyleIdx="3" presStyleCnt="4">
        <dgm:presLayoutVars>
          <dgm:chMax val="0"/>
          <dgm:bulletEnabled val="1"/>
        </dgm:presLayoutVars>
      </dgm:prSet>
      <dgm:spPr/>
      <dgm:t>
        <a:bodyPr/>
        <a:lstStyle/>
        <a:p>
          <a:endParaRPr lang="en-US"/>
        </a:p>
      </dgm:t>
    </dgm:pt>
    <dgm:pt modelId="{1400787B-D6EF-4102-80FC-2367935E8F68}" type="pres">
      <dgm:prSet presAssocID="{2051BB95-253F-4515-A292-6BC2D0BEC9C3}" presName="negativeSpace" presStyleCnt="0"/>
      <dgm:spPr/>
    </dgm:pt>
    <dgm:pt modelId="{B860D350-0AB6-4FA7-A860-457891D329D0}" type="pres">
      <dgm:prSet presAssocID="{2051BB95-253F-4515-A292-6BC2D0BEC9C3}" presName="childText" presStyleLbl="conFgAcc1" presStyleIdx="3" presStyleCnt="4">
        <dgm:presLayoutVars>
          <dgm:bulletEnabled val="1"/>
        </dgm:presLayoutVars>
      </dgm:prSet>
      <dgm:spPr/>
      <dgm:t>
        <a:bodyPr/>
        <a:lstStyle/>
        <a:p>
          <a:endParaRPr lang="en-US"/>
        </a:p>
      </dgm:t>
    </dgm:pt>
  </dgm:ptLst>
  <dgm:cxnLst>
    <dgm:cxn modelId="{F0E72926-156D-44CA-A12A-497ADBB21E5F}" type="presOf" srcId="{84C26DBC-2E68-46C4-AF9E-2D08E5034586}" destId="{27A2C081-6553-4EA6-B253-D445227FC756}" srcOrd="1" destOrd="0" presId="urn:microsoft.com/office/officeart/2005/8/layout/list1"/>
    <dgm:cxn modelId="{44034F99-6648-4A7F-8798-B6AB98166C8B}" type="presOf" srcId="{F3B9FF5F-32EE-455D-836A-95678609108A}" destId="{96F6AB5F-9590-4674-86FE-52A0E514088F}" srcOrd="1" destOrd="0" presId="urn:microsoft.com/office/officeart/2005/8/layout/list1"/>
    <dgm:cxn modelId="{089BF37D-C517-478D-90DE-D7A4FF776A63}" type="presOf" srcId="{CA6A3542-3EB3-417F-8FDA-1103D61AD70E}" destId="{94BF1ABE-0854-4E2B-AE60-DE874D1080CE}" srcOrd="0" destOrd="0" presId="urn:microsoft.com/office/officeart/2005/8/layout/list1"/>
    <dgm:cxn modelId="{DD0E0BCA-4AFC-49A7-882C-47748442D8B6}" srcId="{197D080B-2E12-4AF8-8740-939741ED4314}" destId="{F3B9FF5F-32EE-455D-836A-95678609108A}" srcOrd="1" destOrd="0" parTransId="{0166D678-81E1-446F-933B-1E1C367E5D06}" sibTransId="{92EF74DE-6E75-4C14-B498-2BACE6429543}"/>
    <dgm:cxn modelId="{8A8B0B0C-507A-48C2-B761-AD47FB74B7B7}" srcId="{FD035D32-2BB3-4931-B85D-9A6EF8BF1D46}" destId="{CA6A3542-3EB3-417F-8FDA-1103D61AD70E}" srcOrd="0" destOrd="0" parTransId="{34F71BC0-9209-497A-89F6-056765278B20}" sibTransId="{723F2D29-B87C-4259-89C3-5B22F792AA2A}"/>
    <dgm:cxn modelId="{B78A8028-2524-4A29-8479-3D3BE9B21C39}" type="presOf" srcId="{FD035D32-2BB3-4931-B85D-9A6EF8BF1D46}" destId="{0CEEE4D9-D50A-4E7C-9679-6AB68BADC0F0}" srcOrd="1" destOrd="0" presId="urn:microsoft.com/office/officeart/2005/8/layout/list1"/>
    <dgm:cxn modelId="{96A4E405-2EDC-4E11-A39F-F2D2DB4C9EE6}" srcId="{F3B9FF5F-32EE-455D-836A-95678609108A}" destId="{8018AD1D-BEB9-47B9-8845-AA3EAD70F3A8}" srcOrd="0" destOrd="0" parTransId="{03B567FA-342E-4915-AB63-D178CB0B8D86}" sibTransId="{FAB73726-0CAE-47A0-8111-AE8F9608C891}"/>
    <dgm:cxn modelId="{B3C1D12D-EBD9-45D9-9697-D5A7E81FE9AD}" type="presOf" srcId="{2051BB95-253F-4515-A292-6BC2D0BEC9C3}" destId="{ACAA85B7-52F0-4473-9F59-02F8C4FDD5CE}" srcOrd="0" destOrd="0" presId="urn:microsoft.com/office/officeart/2005/8/layout/list1"/>
    <dgm:cxn modelId="{C4398F43-EB9B-4399-9BF2-36712AD6CAF0}" srcId="{197D080B-2E12-4AF8-8740-939741ED4314}" destId="{84C26DBC-2E68-46C4-AF9E-2D08E5034586}" srcOrd="0" destOrd="0" parTransId="{985D9AC3-3939-4B76-A3C6-126133BE443A}" sibTransId="{22CB7DF3-BCF8-4681-BC5E-B37C9E53A2FA}"/>
    <dgm:cxn modelId="{3EBF0875-10F2-4F5E-9803-9F11A893A468}" srcId="{197D080B-2E12-4AF8-8740-939741ED4314}" destId="{FD035D32-2BB3-4931-B85D-9A6EF8BF1D46}" srcOrd="2" destOrd="0" parTransId="{F20EC2AD-A28D-479A-9750-7AB54C0CE909}" sibTransId="{AB21903F-0B94-4BB5-B596-CA8CADC89AD7}"/>
    <dgm:cxn modelId="{6547E6C2-C11A-4C98-9DE9-AAE9E5B2436F}" type="presOf" srcId="{2051BB95-253F-4515-A292-6BC2D0BEC9C3}" destId="{F9CD624D-1A39-44A6-8F5E-EDEF5A776D01}" srcOrd="1" destOrd="0" presId="urn:microsoft.com/office/officeart/2005/8/layout/list1"/>
    <dgm:cxn modelId="{115C29E5-6208-4CDB-A207-77A952F1A330}" type="presOf" srcId="{197D080B-2E12-4AF8-8740-939741ED4314}" destId="{44841A9D-6851-4456-B66E-C538AAA14C13}" srcOrd="0" destOrd="0" presId="urn:microsoft.com/office/officeart/2005/8/layout/list1"/>
    <dgm:cxn modelId="{D93BBAE4-E0F0-4BC5-8E67-F96F41E1B455}" type="presOf" srcId="{8018AD1D-BEB9-47B9-8845-AA3EAD70F3A8}" destId="{F8BC1795-663C-4760-9782-E100688BF3A3}" srcOrd="0" destOrd="0" presId="urn:microsoft.com/office/officeart/2005/8/layout/list1"/>
    <dgm:cxn modelId="{C15E1953-FD0D-410F-8D83-BF643F10FC26}" type="presOf" srcId="{F3B9FF5F-32EE-455D-836A-95678609108A}" destId="{7DD54B6B-5B9B-480F-B66E-74C78783B82C}" srcOrd="0" destOrd="0" presId="urn:microsoft.com/office/officeart/2005/8/layout/list1"/>
    <dgm:cxn modelId="{891B029F-31C3-4DFB-A22C-2ACE9F00D1EE}" type="presOf" srcId="{BA55F328-61FA-4FC1-858F-0551749BC8FF}" destId="{B860D350-0AB6-4FA7-A860-457891D329D0}" srcOrd="0" destOrd="0" presId="urn:microsoft.com/office/officeart/2005/8/layout/list1"/>
    <dgm:cxn modelId="{D0FA34A7-8FA7-4723-B67C-11B55ED8535A}" srcId="{84C26DBC-2E68-46C4-AF9E-2D08E5034586}" destId="{16BB9654-C1CE-4AE6-BBDD-F6AD5B47735D}" srcOrd="0" destOrd="0" parTransId="{3FFBBC13-DC63-4433-A8F3-76554E33343F}" sibTransId="{79838764-D844-4CCF-9826-044FEBD3439E}"/>
    <dgm:cxn modelId="{85F23883-0F57-427F-8EAD-080ED2A4E0A8}" srcId="{197D080B-2E12-4AF8-8740-939741ED4314}" destId="{2051BB95-253F-4515-A292-6BC2D0BEC9C3}" srcOrd="3" destOrd="0" parTransId="{30366C74-1497-4854-8819-356CD3ED7075}" sibTransId="{A2097BC0-8F7B-400B-A513-C8F3CC9044CD}"/>
    <dgm:cxn modelId="{78E84376-0F94-41E0-9CCB-7DC96A56D527}" type="presOf" srcId="{84C26DBC-2E68-46C4-AF9E-2D08E5034586}" destId="{A07E9C44-CC27-48DF-93C6-1FA24826E960}" srcOrd="0" destOrd="0" presId="urn:microsoft.com/office/officeart/2005/8/layout/list1"/>
    <dgm:cxn modelId="{764F380C-BEC4-48EF-B6C2-2F95A37A8B90}" srcId="{2051BB95-253F-4515-A292-6BC2D0BEC9C3}" destId="{BA55F328-61FA-4FC1-858F-0551749BC8FF}" srcOrd="0" destOrd="0" parTransId="{259B3769-2073-4AB8-861C-35A26BC937DB}" sibTransId="{3F827DC8-8369-4F21-BFA7-4990A0CFC7CF}"/>
    <dgm:cxn modelId="{5232C137-8E28-419D-9D3B-F7D9548D5266}" type="presOf" srcId="{16BB9654-C1CE-4AE6-BBDD-F6AD5B47735D}" destId="{403AA180-C9D8-46D3-82DF-EB76795765A7}" srcOrd="0" destOrd="0" presId="urn:microsoft.com/office/officeart/2005/8/layout/list1"/>
    <dgm:cxn modelId="{9791E98C-A415-4A4B-99C6-6C7BCD18C0C5}" type="presOf" srcId="{FD035D32-2BB3-4931-B85D-9A6EF8BF1D46}" destId="{B493929E-1121-427F-BB08-F79F749B8D0B}" srcOrd="0" destOrd="0" presId="urn:microsoft.com/office/officeart/2005/8/layout/list1"/>
    <dgm:cxn modelId="{6446CBB5-4DCA-4D8F-99C3-8B0AECF3D374}" type="presParOf" srcId="{44841A9D-6851-4456-B66E-C538AAA14C13}" destId="{5CBDCDC1-DA1B-44C7-9AEB-12FDFF05C237}" srcOrd="0" destOrd="0" presId="urn:microsoft.com/office/officeart/2005/8/layout/list1"/>
    <dgm:cxn modelId="{EE22377F-FBC4-47B2-B9B6-4E72A6427754}" type="presParOf" srcId="{5CBDCDC1-DA1B-44C7-9AEB-12FDFF05C237}" destId="{A07E9C44-CC27-48DF-93C6-1FA24826E960}" srcOrd="0" destOrd="0" presId="urn:microsoft.com/office/officeart/2005/8/layout/list1"/>
    <dgm:cxn modelId="{CDB51595-8305-4F20-83CB-167536B1DBA3}" type="presParOf" srcId="{5CBDCDC1-DA1B-44C7-9AEB-12FDFF05C237}" destId="{27A2C081-6553-4EA6-B253-D445227FC756}" srcOrd="1" destOrd="0" presId="urn:microsoft.com/office/officeart/2005/8/layout/list1"/>
    <dgm:cxn modelId="{DBB7D283-EEE7-47F9-946F-241C1EA5069B}" type="presParOf" srcId="{44841A9D-6851-4456-B66E-C538AAA14C13}" destId="{422FE2A1-408B-49FD-AA62-25BA7B33794E}" srcOrd="1" destOrd="0" presId="urn:microsoft.com/office/officeart/2005/8/layout/list1"/>
    <dgm:cxn modelId="{E4B7F079-B29B-4428-BB29-BD496F116C7B}" type="presParOf" srcId="{44841A9D-6851-4456-B66E-C538AAA14C13}" destId="{403AA180-C9D8-46D3-82DF-EB76795765A7}" srcOrd="2" destOrd="0" presId="urn:microsoft.com/office/officeart/2005/8/layout/list1"/>
    <dgm:cxn modelId="{1170AFA7-1B91-452B-B10A-869CDED6E707}" type="presParOf" srcId="{44841A9D-6851-4456-B66E-C538AAA14C13}" destId="{BEF83D64-56B1-4304-B47C-982DDDF0304C}" srcOrd="3" destOrd="0" presId="urn:microsoft.com/office/officeart/2005/8/layout/list1"/>
    <dgm:cxn modelId="{293A607A-C512-498A-A35B-456DC5A1FDFD}" type="presParOf" srcId="{44841A9D-6851-4456-B66E-C538AAA14C13}" destId="{C2B99EA5-9604-4065-B04C-EF1EA8EBEA12}" srcOrd="4" destOrd="0" presId="urn:microsoft.com/office/officeart/2005/8/layout/list1"/>
    <dgm:cxn modelId="{70D2918A-0B55-45D1-876D-80CDC2B4A68C}" type="presParOf" srcId="{C2B99EA5-9604-4065-B04C-EF1EA8EBEA12}" destId="{7DD54B6B-5B9B-480F-B66E-74C78783B82C}" srcOrd="0" destOrd="0" presId="urn:microsoft.com/office/officeart/2005/8/layout/list1"/>
    <dgm:cxn modelId="{083AB72B-BBEA-4DB7-BD94-B0FE01BB79CF}" type="presParOf" srcId="{C2B99EA5-9604-4065-B04C-EF1EA8EBEA12}" destId="{96F6AB5F-9590-4674-86FE-52A0E514088F}" srcOrd="1" destOrd="0" presId="urn:microsoft.com/office/officeart/2005/8/layout/list1"/>
    <dgm:cxn modelId="{6DB3C582-EEC8-492D-898F-C0D08F8E266C}" type="presParOf" srcId="{44841A9D-6851-4456-B66E-C538AAA14C13}" destId="{D03DC77B-9702-44DD-8677-F138BE51D66C}" srcOrd="5" destOrd="0" presId="urn:microsoft.com/office/officeart/2005/8/layout/list1"/>
    <dgm:cxn modelId="{E4127088-12BA-42F0-8268-48941D317B7D}" type="presParOf" srcId="{44841A9D-6851-4456-B66E-C538AAA14C13}" destId="{F8BC1795-663C-4760-9782-E100688BF3A3}" srcOrd="6" destOrd="0" presId="urn:microsoft.com/office/officeart/2005/8/layout/list1"/>
    <dgm:cxn modelId="{D5DA9EB4-1EFB-44C4-8F92-3445087A5D5C}" type="presParOf" srcId="{44841A9D-6851-4456-B66E-C538AAA14C13}" destId="{B2D2B74E-A2C2-4043-B839-7E20371D1552}" srcOrd="7" destOrd="0" presId="urn:microsoft.com/office/officeart/2005/8/layout/list1"/>
    <dgm:cxn modelId="{C891220D-9AD8-411E-8350-B9750DD01C16}" type="presParOf" srcId="{44841A9D-6851-4456-B66E-C538AAA14C13}" destId="{E248183E-FE13-4A62-B802-BABBDC61C25C}" srcOrd="8" destOrd="0" presId="urn:microsoft.com/office/officeart/2005/8/layout/list1"/>
    <dgm:cxn modelId="{4CD65699-5FED-4EE5-BC06-C0F2D4102D1E}" type="presParOf" srcId="{E248183E-FE13-4A62-B802-BABBDC61C25C}" destId="{B493929E-1121-427F-BB08-F79F749B8D0B}" srcOrd="0" destOrd="0" presId="urn:microsoft.com/office/officeart/2005/8/layout/list1"/>
    <dgm:cxn modelId="{A85F39FC-C8E8-4F5B-82F9-4DE9A5EEC12D}" type="presParOf" srcId="{E248183E-FE13-4A62-B802-BABBDC61C25C}" destId="{0CEEE4D9-D50A-4E7C-9679-6AB68BADC0F0}" srcOrd="1" destOrd="0" presId="urn:microsoft.com/office/officeart/2005/8/layout/list1"/>
    <dgm:cxn modelId="{AF37DBC1-7B45-478E-BBA9-E69AA14F5CEF}" type="presParOf" srcId="{44841A9D-6851-4456-B66E-C538AAA14C13}" destId="{A5FEBA08-EF6F-4D55-83F0-06E5C8B0587F}" srcOrd="9" destOrd="0" presId="urn:microsoft.com/office/officeart/2005/8/layout/list1"/>
    <dgm:cxn modelId="{CC9634D1-E835-4F67-B36A-D47E5893C758}" type="presParOf" srcId="{44841A9D-6851-4456-B66E-C538AAA14C13}" destId="{94BF1ABE-0854-4E2B-AE60-DE874D1080CE}" srcOrd="10" destOrd="0" presId="urn:microsoft.com/office/officeart/2005/8/layout/list1"/>
    <dgm:cxn modelId="{89506342-15E0-4238-8413-BB18A5A6DE7D}" type="presParOf" srcId="{44841A9D-6851-4456-B66E-C538AAA14C13}" destId="{6B268C4E-26CC-4F0B-A4E7-6BCF4E06E17E}" srcOrd="11" destOrd="0" presId="urn:microsoft.com/office/officeart/2005/8/layout/list1"/>
    <dgm:cxn modelId="{1C0986CE-B979-4356-9E7C-37261CC9B89F}" type="presParOf" srcId="{44841A9D-6851-4456-B66E-C538AAA14C13}" destId="{2D5CEF4A-CF42-4FDD-831D-C672E037EE89}" srcOrd="12" destOrd="0" presId="urn:microsoft.com/office/officeart/2005/8/layout/list1"/>
    <dgm:cxn modelId="{09AE1F54-1FF2-441D-B50D-47C40BFFA47E}" type="presParOf" srcId="{2D5CEF4A-CF42-4FDD-831D-C672E037EE89}" destId="{ACAA85B7-52F0-4473-9F59-02F8C4FDD5CE}" srcOrd="0" destOrd="0" presId="urn:microsoft.com/office/officeart/2005/8/layout/list1"/>
    <dgm:cxn modelId="{084F4153-6775-4FAA-A24E-FA17E02C454F}" type="presParOf" srcId="{2D5CEF4A-CF42-4FDD-831D-C672E037EE89}" destId="{F9CD624D-1A39-44A6-8F5E-EDEF5A776D01}" srcOrd="1" destOrd="0" presId="urn:microsoft.com/office/officeart/2005/8/layout/list1"/>
    <dgm:cxn modelId="{8CB81786-C644-4CB8-B88C-E9049C32F452}" type="presParOf" srcId="{44841A9D-6851-4456-B66E-C538AAA14C13}" destId="{1400787B-D6EF-4102-80FC-2367935E8F68}" srcOrd="13" destOrd="0" presId="urn:microsoft.com/office/officeart/2005/8/layout/list1"/>
    <dgm:cxn modelId="{78BA1C1A-9617-4DA9-AB34-F35BFEEED3A0}" type="presParOf" srcId="{44841A9D-6851-4456-B66E-C538AAA14C13}" destId="{B860D350-0AB6-4FA7-A860-457891D329D0}"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E43D70-08EF-454C-BFD5-FCE30A6A3C8F}" type="doc">
      <dgm:prSet loTypeId="urn:microsoft.com/office/officeart/2005/8/layout/vList4#1" loCatId="list" qsTypeId="urn:microsoft.com/office/officeart/2005/8/quickstyle/simple1" qsCatId="simple" csTypeId="urn:microsoft.com/office/officeart/2005/8/colors/accent5_1" csCatId="accent5" phldr="1"/>
      <dgm:spPr/>
    </dgm:pt>
    <dgm:pt modelId="{CCF433A1-7840-4CD6-8797-0C87A26430F1}">
      <dgm:prSet phldrT="[Text]" custT="1"/>
      <dgm:spPr/>
      <dgm:t>
        <a:bodyPr/>
        <a:lstStyle/>
        <a:p>
          <a:r>
            <a:rPr lang="en-US" sz="2200" dirty="0" smtClean="0"/>
            <a:t>Facebook: Graph API</a:t>
          </a:r>
          <a:endParaRPr lang="en-US" sz="2200" dirty="0"/>
        </a:p>
      </dgm:t>
    </dgm:pt>
    <dgm:pt modelId="{6B1C3DFC-45EA-43C1-BC35-166B06C42079}" type="parTrans" cxnId="{DB3829C4-8EFD-4136-A5AF-DB64FF078E4B}">
      <dgm:prSet/>
      <dgm:spPr/>
      <dgm:t>
        <a:bodyPr/>
        <a:lstStyle/>
        <a:p>
          <a:endParaRPr lang="en-US"/>
        </a:p>
      </dgm:t>
    </dgm:pt>
    <dgm:pt modelId="{8CE815E7-0179-4CFC-9A6A-6D01C5E26836}" type="sibTrans" cxnId="{DB3829C4-8EFD-4136-A5AF-DB64FF078E4B}">
      <dgm:prSet/>
      <dgm:spPr/>
      <dgm:t>
        <a:bodyPr/>
        <a:lstStyle/>
        <a:p>
          <a:endParaRPr lang="en-US"/>
        </a:p>
      </dgm:t>
    </dgm:pt>
    <dgm:pt modelId="{1919C2B1-6F63-4B94-BE05-029C52E28C93}">
      <dgm:prSet phldrT="[Text]" custT="1"/>
      <dgm:spPr/>
      <dgm:t>
        <a:bodyPr/>
        <a:lstStyle/>
        <a:p>
          <a:r>
            <a:rPr lang="en-US" sz="2200" dirty="0" smtClean="0"/>
            <a:t>Google: Google API</a:t>
          </a:r>
          <a:endParaRPr lang="en-US" sz="2200" dirty="0"/>
        </a:p>
      </dgm:t>
    </dgm:pt>
    <dgm:pt modelId="{7B94D514-480C-4F8A-AC5C-095DCA281CBD}" type="parTrans" cxnId="{4F5AB012-B1BE-4FD0-917E-344A5BFA2C3E}">
      <dgm:prSet/>
      <dgm:spPr/>
      <dgm:t>
        <a:bodyPr/>
        <a:lstStyle/>
        <a:p>
          <a:endParaRPr lang="en-US"/>
        </a:p>
      </dgm:t>
    </dgm:pt>
    <dgm:pt modelId="{A6246640-4DAB-43A0-8E17-9B03B6CB4F8A}" type="sibTrans" cxnId="{4F5AB012-B1BE-4FD0-917E-344A5BFA2C3E}">
      <dgm:prSet/>
      <dgm:spPr/>
      <dgm:t>
        <a:bodyPr/>
        <a:lstStyle/>
        <a:p>
          <a:endParaRPr lang="en-US"/>
        </a:p>
      </dgm:t>
    </dgm:pt>
    <dgm:pt modelId="{2F215C17-B370-4B10-83E7-8599C9F46118}">
      <dgm:prSet phldrT="[Text]" custT="1"/>
      <dgm:spPr/>
      <dgm:t>
        <a:bodyPr/>
        <a:lstStyle/>
        <a:p>
          <a:r>
            <a:rPr lang="en-US" sz="2200" dirty="0" smtClean="0"/>
            <a:t>Cloud Foundry: Cloud Controller</a:t>
          </a:r>
          <a:endParaRPr lang="en-US" sz="2200" dirty="0"/>
        </a:p>
      </dgm:t>
    </dgm:pt>
    <dgm:pt modelId="{01D431BF-8283-4391-AD54-1D2F1F906343}" type="parTrans" cxnId="{3E529247-115A-4B60-96A5-5346ABAED910}">
      <dgm:prSet/>
      <dgm:spPr/>
      <dgm:t>
        <a:bodyPr/>
        <a:lstStyle/>
        <a:p>
          <a:endParaRPr lang="en-US"/>
        </a:p>
      </dgm:t>
    </dgm:pt>
    <dgm:pt modelId="{CA665D5E-F685-4E63-A7B6-426DDBB306C0}" type="sibTrans" cxnId="{3E529247-115A-4B60-96A5-5346ABAED910}">
      <dgm:prSet/>
      <dgm:spPr/>
      <dgm:t>
        <a:bodyPr/>
        <a:lstStyle/>
        <a:p>
          <a:endParaRPr lang="en-US"/>
        </a:p>
      </dgm:t>
    </dgm:pt>
    <dgm:pt modelId="{1BF89449-BC60-4109-AC76-D34052513817}" type="pres">
      <dgm:prSet presAssocID="{40E43D70-08EF-454C-BFD5-FCE30A6A3C8F}" presName="linear" presStyleCnt="0">
        <dgm:presLayoutVars>
          <dgm:dir/>
          <dgm:resizeHandles val="exact"/>
        </dgm:presLayoutVars>
      </dgm:prSet>
      <dgm:spPr/>
    </dgm:pt>
    <dgm:pt modelId="{F7A5DE02-EAC2-4615-B7D0-F9DBBDE1FD8D}" type="pres">
      <dgm:prSet presAssocID="{CCF433A1-7840-4CD6-8797-0C87A26430F1}" presName="comp" presStyleCnt="0"/>
      <dgm:spPr/>
    </dgm:pt>
    <dgm:pt modelId="{1EEBB463-A631-4E6F-B508-817D0252B1C5}" type="pres">
      <dgm:prSet presAssocID="{CCF433A1-7840-4CD6-8797-0C87A26430F1}" presName="box" presStyleLbl="node1" presStyleIdx="0" presStyleCnt="3"/>
      <dgm:spPr/>
      <dgm:t>
        <a:bodyPr/>
        <a:lstStyle/>
        <a:p>
          <a:endParaRPr lang="en-US"/>
        </a:p>
      </dgm:t>
    </dgm:pt>
    <dgm:pt modelId="{D45F1857-E795-4BB3-92B5-4CCA5E811BAD}" type="pres">
      <dgm:prSet presAssocID="{CCF433A1-7840-4CD6-8797-0C87A26430F1}" presName="img" presStyleLbl="fgImgPlace1" presStyleIdx="0" presStyleCnt="3"/>
      <dgm:spPr>
        <a:blipFill>
          <a:blip xmlns:r="http://schemas.openxmlformats.org/officeDocument/2006/relationships" r:embed="rId1">
            <a:extLst>
              <a:ext uri="{28A0092B-C50C-407E-A947-70E740481C1C}">
                <a14:useLocalDpi xmlns="" xmlns:a14="http://schemas.microsoft.com/office/drawing/2010/main" val="0"/>
              </a:ext>
            </a:extLst>
          </a:blip>
          <a:srcRect/>
          <a:stretch>
            <a:fillRect t="-17000" b="-17000"/>
          </a:stretch>
        </a:blipFill>
      </dgm:spPr>
    </dgm:pt>
    <dgm:pt modelId="{A77DD466-0761-4F44-AC15-5299B6424106}" type="pres">
      <dgm:prSet presAssocID="{CCF433A1-7840-4CD6-8797-0C87A26430F1}" presName="text" presStyleLbl="node1" presStyleIdx="0" presStyleCnt="3">
        <dgm:presLayoutVars>
          <dgm:bulletEnabled val="1"/>
        </dgm:presLayoutVars>
      </dgm:prSet>
      <dgm:spPr/>
      <dgm:t>
        <a:bodyPr/>
        <a:lstStyle/>
        <a:p>
          <a:endParaRPr lang="en-US"/>
        </a:p>
      </dgm:t>
    </dgm:pt>
    <dgm:pt modelId="{381871AE-6E83-4BFE-AD3B-09850EB1EA10}" type="pres">
      <dgm:prSet presAssocID="{8CE815E7-0179-4CFC-9A6A-6D01C5E26836}" presName="spacer" presStyleCnt="0"/>
      <dgm:spPr/>
    </dgm:pt>
    <dgm:pt modelId="{B27AFB7C-961C-4220-ACBA-2D0C129492D3}" type="pres">
      <dgm:prSet presAssocID="{1919C2B1-6F63-4B94-BE05-029C52E28C93}" presName="comp" presStyleCnt="0"/>
      <dgm:spPr/>
    </dgm:pt>
    <dgm:pt modelId="{5C4AAA18-EEC7-4A10-959A-8FF6107624F0}" type="pres">
      <dgm:prSet presAssocID="{1919C2B1-6F63-4B94-BE05-029C52E28C93}" presName="box" presStyleLbl="node1" presStyleIdx="1" presStyleCnt="3"/>
      <dgm:spPr/>
      <dgm:t>
        <a:bodyPr/>
        <a:lstStyle/>
        <a:p>
          <a:endParaRPr lang="en-US"/>
        </a:p>
      </dgm:t>
    </dgm:pt>
    <dgm:pt modelId="{EAA547B3-622D-4611-AAD5-42076A96FFBE}" type="pres">
      <dgm:prSet presAssocID="{1919C2B1-6F63-4B94-BE05-029C52E28C93}" presName="img" presStyleLbl="fgImgPlace1" presStyleIdx="1" presStyleCnt="3"/>
      <dgm:spPr>
        <a:blipFill rotWithShape="1">
          <a:blip xmlns:r="http://schemas.openxmlformats.org/officeDocument/2006/relationships" r:embed="rId2"/>
          <a:stretch>
            <a:fillRect/>
          </a:stretch>
        </a:blipFill>
      </dgm:spPr>
    </dgm:pt>
    <dgm:pt modelId="{E9CC0871-D65D-4F70-AA15-13D67095B603}" type="pres">
      <dgm:prSet presAssocID="{1919C2B1-6F63-4B94-BE05-029C52E28C93}" presName="text" presStyleLbl="node1" presStyleIdx="1" presStyleCnt="3">
        <dgm:presLayoutVars>
          <dgm:bulletEnabled val="1"/>
        </dgm:presLayoutVars>
      </dgm:prSet>
      <dgm:spPr/>
      <dgm:t>
        <a:bodyPr/>
        <a:lstStyle/>
        <a:p>
          <a:endParaRPr lang="en-US"/>
        </a:p>
      </dgm:t>
    </dgm:pt>
    <dgm:pt modelId="{BC7FA920-F118-4F62-8D09-7F7BA3D0B076}" type="pres">
      <dgm:prSet presAssocID="{A6246640-4DAB-43A0-8E17-9B03B6CB4F8A}" presName="spacer" presStyleCnt="0"/>
      <dgm:spPr/>
    </dgm:pt>
    <dgm:pt modelId="{4FEB0838-6A03-4339-A690-D68EB640608E}" type="pres">
      <dgm:prSet presAssocID="{2F215C17-B370-4B10-83E7-8599C9F46118}" presName="comp" presStyleCnt="0"/>
      <dgm:spPr/>
    </dgm:pt>
    <dgm:pt modelId="{3DFF1373-A2EF-42F5-BFF7-BFAF51A03CDD}" type="pres">
      <dgm:prSet presAssocID="{2F215C17-B370-4B10-83E7-8599C9F46118}" presName="box" presStyleLbl="node1" presStyleIdx="2" presStyleCnt="3"/>
      <dgm:spPr/>
      <dgm:t>
        <a:bodyPr/>
        <a:lstStyle/>
        <a:p>
          <a:endParaRPr lang="en-US"/>
        </a:p>
      </dgm:t>
    </dgm:pt>
    <dgm:pt modelId="{0E301FEA-776D-4EFB-A943-8D84A88B224A}" type="pres">
      <dgm:prSet presAssocID="{2F215C17-B370-4B10-83E7-8599C9F46118}" presName="img" presStyleLbl="fgImgPlace1" presStyleIdx="2" presStyleCnt="3"/>
      <dgm:spPr>
        <a:blipFill rotWithShape="1">
          <a:blip xmlns:r="http://schemas.openxmlformats.org/officeDocument/2006/relationships" r:embed="rId3"/>
          <a:stretch>
            <a:fillRect/>
          </a:stretch>
        </a:blipFill>
      </dgm:spPr>
    </dgm:pt>
    <dgm:pt modelId="{EDF5FA6B-0D86-4CE8-AC10-D663B9A14F7F}" type="pres">
      <dgm:prSet presAssocID="{2F215C17-B370-4B10-83E7-8599C9F46118}" presName="text" presStyleLbl="node1" presStyleIdx="2" presStyleCnt="3">
        <dgm:presLayoutVars>
          <dgm:bulletEnabled val="1"/>
        </dgm:presLayoutVars>
      </dgm:prSet>
      <dgm:spPr/>
      <dgm:t>
        <a:bodyPr/>
        <a:lstStyle/>
        <a:p>
          <a:endParaRPr lang="en-US"/>
        </a:p>
      </dgm:t>
    </dgm:pt>
  </dgm:ptLst>
  <dgm:cxnLst>
    <dgm:cxn modelId="{3E529247-115A-4B60-96A5-5346ABAED910}" srcId="{40E43D70-08EF-454C-BFD5-FCE30A6A3C8F}" destId="{2F215C17-B370-4B10-83E7-8599C9F46118}" srcOrd="2" destOrd="0" parTransId="{01D431BF-8283-4391-AD54-1D2F1F906343}" sibTransId="{CA665D5E-F685-4E63-A7B6-426DDBB306C0}"/>
    <dgm:cxn modelId="{56CE82DD-7242-4830-8852-B2A72EB8480C}" type="presOf" srcId="{2F215C17-B370-4B10-83E7-8599C9F46118}" destId="{3DFF1373-A2EF-42F5-BFF7-BFAF51A03CDD}" srcOrd="0" destOrd="0" presId="urn:microsoft.com/office/officeart/2005/8/layout/vList4#1"/>
    <dgm:cxn modelId="{4AA9A5DE-7DC9-4EDE-B4CF-92195B8C831C}" type="presOf" srcId="{CCF433A1-7840-4CD6-8797-0C87A26430F1}" destId="{A77DD466-0761-4F44-AC15-5299B6424106}" srcOrd="1" destOrd="0" presId="urn:microsoft.com/office/officeart/2005/8/layout/vList4#1"/>
    <dgm:cxn modelId="{D431EDBE-C1AB-4CC5-A4C8-CB76DC978BE4}" type="presOf" srcId="{1919C2B1-6F63-4B94-BE05-029C52E28C93}" destId="{5C4AAA18-EEC7-4A10-959A-8FF6107624F0}" srcOrd="0" destOrd="0" presId="urn:microsoft.com/office/officeart/2005/8/layout/vList4#1"/>
    <dgm:cxn modelId="{6E6CD479-81A0-4966-A17E-7762ED47F49D}" type="presOf" srcId="{2F215C17-B370-4B10-83E7-8599C9F46118}" destId="{EDF5FA6B-0D86-4CE8-AC10-D663B9A14F7F}" srcOrd="1" destOrd="0" presId="urn:microsoft.com/office/officeart/2005/8/layout/vList4#1"/>
    <dgm:cxn modelId="{2F764AD9-49F5-425E-87AD-14834E72A98D}" type="presOf" srcId="{40E43D70-08EF-454C-BFD5-FCE30A6A3C8F}" destId="{1BF89449-BC60-4109-AC76-D34052513817}" srcOrd="0" destOrd="0" presId="urn:microsoft.com/office/officeart/2005/8/layout/vList4#1"/>
    <dgm:cxn modelId="{E17A3F7C-072E-4561-9601-9E3669974848}" type="presOf" srcId="{1919C2B1-6F63-4B94-BE05-029C52E28C93}" destId="{E9CC0871-D65D-4F70-AA15-13D67095B603}" srcOrd="1" destOrd="0" presId="urn:microsoft.com/office/officeart/2005/8/layout/vList4#1"/>
    <dgm:cxn modelId="{4F5AB012-B1BE-4FD0-917E-344A5BFA2C3E}" srcId="{40E43D70-08EF-454C-BFD5-FCE30A6A3C8F}" destId="{1919C2B1-6F63-4B94-BE05-029C52E28C93}" srcOrd="1" destOrd="0" parTransId="{7B94D514-480C-4F8A-AC5C-095DCA281CBD}" sibTransId="{A6246640-4DAB-43A0-8E17-9B03B6CB4F8A}"/>
    <dgm:cxn modelId="{BE5BA1A4-E77B-4065-A9FE-C3C4411690E8}" type="presOf" srcId="{CCF433A1-7840-4CD6-8797-0C87A26430F1}" destId="{1EEBB463-A631-4E6F-B508-817D0252B1C5}" srcOrd="0" destOrd="0" presId="urn:microsoft.com/office/officeart/2005/8/layout/vList4#1"/>
    <dgm:cxn modelId="{DB3829C4-8EFD-4136-A5AF-DB64FF078E4B}" srcId="{40E43D70-08EF-454C-BFD5-FCE30A6A3C8F}" destId="{CCF433A1-7840-4CD6-8797-0C87A26430F1}" srcOrd="0" destOrd="0" parTransId="{6B1C3DFC-45EA-43C1-BC35-166B06C42079}" sibTransId="{8CE815E7-0179-4CFC-9A6A-6D01C5E26836}"/>
    <dgm:cxn modelId="{A736B07C-F00C-4D24-88C4-693707234F79}" type="presParOf" srcId="{1BF89449-BC60-4109-AC76-D34052513817}" destId="{F7A5DE02-EAC2-4615-B7D0-F9DBBDE1FD8D}" srcOrd="0" destOrd="0" presId="urn:microsoft.com/office/officeart/2005/8/layout/vList4#1"/>
    <dgm:cxn modelId="{6D1C1BBE-EC18-44FD-9B4B-9346C46CF6BC}" type="presParOf" srcId="{F7A5DE02-EAC2-4615-B7D0-F9DBBDE1FD8D}" destId="{1EEBB463-A631-4E6F-B508-817D0252B1C5}" srcOrd="0" destOrd="0" presId="urn:microsoft.com/office/officeart/2005/8/layout/vList4#1"/>
    <dgm:cxn modelId="{B2EB3AED-F7A1-4943-B48C-9E1A7DB94566}" type="presParOf" srcId="{F7A5DE02-EAC2-4615-B7D0-F9DBBDE1FD8D}" destId="{D45F1857-E795-4BB3-92B5-4CCA5E811BAD}" srcOrd="1" destOrd="0" presId="urn:microsoft.com/office/officeart/2005/8/layout/vList4#1"/>
    <dgm:cxn modelId="{CB4143DE-30A5-436D-A569-4EA362F3FE2C}" type="presParOf" srcId="{F7A5DE02-EAC2-4615-B7D0-F9DBBDE1FD8D}" destId="{A77DD466-0761-4F44-AC15-5299B6424106}" srcOrd="2" destOrd="0" presId="urn:microsoft.com/office/officeart/2005/8/layout/vList4#1"/>
    <dgm:cxn modelId="{59CC6801-EC45-403F-AEEB-1E93B8359678}" type="presParOf" srcId="{1BF89449-BC60-4109-AC76-D34052513817}" destId="{381871AE-6E83-4BFE-AD3B-09850EB1EA10}" srcOrd="1" destOrd="0" presId="urn:microsoft.com/office/officeart/2005/8/layout/vList4#1"/>
    <dgm:cxn modelId="{65F26B8D-BB2E-4F94-93CB-1B0B774872F7}" type="presParOf" srcId="{1BF89449-BC60-4109-AC76-D34052513817}" destId="{B27AFB7C-961C-4220-ACBA-2D0C129492D3}" srcOrd="2" destOrd="0" presId="urn:microsoft.com/office/officeart/2005/8/layout/vList4#1"/>
    <dgm:cxn modelId="{92A160BC-EF1F-43CC-94A7-D084C0A3A3C6}" type="presParOf" srcId="{B27AFB7C-961C-4220-ACBA-2D0C129492D3}" destId="{5C4AAA18-EEC7-4A10-959A-8FF6107624F0}" srcOrd="0" destOrd="0" presId="urn:microsoft.com/office/officeart/2005/8/layout/vList4#1"/>
    <dgm:cxn modelId="{931E0C32-D959-4CB2-BF16-87B9DD665987}" type="presParOf" srcId="{B27AFB7C-961C-4220-ACBA-2D0C129492D3}" destId="{EAA547B3-622D-4611-AAD5-42076A96FFBE}" srcOrd="1" destOrd="0" presId="urn:microsoft.com/office/officeart/2005/8/layout/vList4#1"/>
    <dgm:cxn modelId="{BBD81760-FAF9-45F8-A607-1C0E37B010F4}" type="presParOf" srcId="{B27AFB7C-961C-4220-ACBA-2D0C129492D3}" destId="{E9CC0871-D65D-4F70-AA15-13D67095B603}" srcOrd="2" destOrd="0" presId="urn:microsoft.com/office/officeart/2005/8/layout/vList4#1"/>
    <dgm:cxn modelId="{A05AE273-BB2C-4A0D-AEBF-3DB85D06A781}" type="presParOf" srcId="{1BF89449-BC60-4109-AC76-D34052513817}" destId="{BC7FA920-F118-4F62-8D09-7F7BA3D0B076}" srcOrd="3" destOrd="0" presId="urn:microsoft.com/office/officeart/2005/8/layout/vList4#1"/>
    <dgm:cxn modelId="{5DEAB37D-C4EF-43D5-B3E2-8A09B54CE814}" type="presParOf" srcId="{1BF89449-BC60-4109-AC76-D34052513817}" destId="{4FEB0838-6A03-4339-A690-D68EB640608E}" srcOrd="4" destOrd="0" presId="urn:microsoft.com/office/officeart/2005/8/layout/vList4#1"/>
    <dgm:cxn modelId="{999DEFBF-0247-4B1D-8EBA-F5BE211AF626}" type="presParOf" srcId="{4FEB0838-6A03-4339-A690-D68EB640608E}" destId="{3DFF1373-A2EF-42F5-BFF7-BFAF51A03CDD}" srcOrd="0" destOrd="0" presId="urn:microsoft.com/office/officeart/2005/8/layout/vList4#1"/>
    <dgm:cxn modelId="{9F04AF2D-7228-4A89-B4ED-7A8199607E01}" type="presParOf" srcId="{4FEB0838-6A03-4339-A690-D68EB640608E}" destId="{0E301FEA-776D-4EFB-A943-8D84A88B224A}" srcOrd="1" destOrd="0" presId="urn:microsoft.com/office/officeart/2005/8/layout/vList4#1"/>
    <dgm:cxn modelId="{2B5DA439-5CDF-44B8-A36C-2D31579D20EB}" type="presParOf" srcId="{4FEB0838-6A03-4339-A690-D68EB640608E}" destId="{EDF5FA6B-0D86-4CE8-AC10-D663B9A14F7F}" srcOrd="2" destOrd="0" presId="urn:microsoft.com/office/officeart/2005/8/layout/vList4#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335F2B9-4ED7-4540-9953-36B3D40459BA}">
      <dsp:nvSpPr>
        <dsp:cNvPr id="0" name=""/>
        <dsp:cNvSpPr/>
      </dsp:nvSpPr>
      <dsp:spPr>
        <a:xfrm>
          <a:off x="0" y="375559"/>
          <a:ext cx="7291614" cy="852295"/>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en-US" sz="2400" kern="1200" dirty="0" smtClean="0"/>
            <a:t>Identity and permissions: </a:t>
          </a:r>
          <a:endParaRPr lang="en-US" sz="2400" kern="1200" dirty="0"/>
        </a:p>
      </dsp:txBody>
      <dsp:txXfrm>
        <a:off x="0" y="375559"/>
        <a:ext cx="7291614" cy="852295"/>
      </dsp:txXfrm>
    </dsp:sp>
    <dsp:sp modelId="{16457C91-F181-4E11-A473-E3A21A9B5ABC}">
      <dsp:nvSpPr>
        <dsp:cNvPr id="0" name=""/>
        <dsp:cNvSpPr/>
      </dsp:nvSpPr>
      <dsp:spPr>
        <a:xfrm>
          <a:off x="0" y="1227854"/>
          <a:ext cx="7291614" cy="269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50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en-US" sz="2000" kern="1200" dirty="0" smtClean="0"/>
            <a:t>How is identity and permission information conveyed to a service? </a:t>
          </a:r>
          <a:endParaRPr lang="en-US" sz="2000" kern="1200" dirty="0"/>
        </a:p>
        <a:p>
          <a:pPr marL="228600" lvl="1" indent="-228600" algn="l" defTabSz="889000">
            <a:lnSpc>
              <a:spcPct val="90000"/>
            </a:lnSpc>
            <a:spcBef>
              <a:spcPct val="0"/>
            </a:spcBef>
            <a:spcAft>
              <a:spcPct val="20000"/>
            </a:spcAft>
            <a:buChar char="••"/>
          </a:pPr>
          <a:r>
            <a:rPr lang="en-US" altLang="en-US" sz="2000" kern="1200" dirty="0" smtClean="0"/>
            <a:t>How is it decoded and interpreted? </a:t>
          </a:r>
          <a:endParaRPr lang="en-US" altLang="en-US" sz="2000" kern="1200" dirty="0"/>
        </a:p>
        <a:p>
          <a:pPr marL="228600" lvl="1" indent="-228600" algn="l" defTabSz="889000">
            <a:lnSpc>
              <a:spcPct val="90000"/>
            </a:lnSpc>
            <a:spcBef>
              <a:spcPct val="0"/>
            </a:spcBef>
            <a:spcAft>
              <a:spcPct val="20000"/>
            </a:spcAft>
            <a:buChar char="••"/>
          </a:pPr>
          <a:r>
            <a:rPr lang="en-US" altLang="en-US" sz="2000" kern="1200" dirty="0" smtClean="0"/>
            <a:t>What data are needed to make the access decision (user accounts, roles, ACLs etc.)? </a:t>
          </a:r>
          <a:endParaRPr lang="en-US" altLang="en-US" sz="2000" kern="1200" dirty="0"/>
        </a:p>
        <a:p>
          <a:pPr marL="228600" lvl="1" indent="-228600" algn="l" defTabSz="889000">
            <a:lnSpc>
              <a:spcPct val="90000"/>
            </a:lnSpc>
            <a:spcBef>
              <a:spcPct val="0"/>
            </a:spcBef>
            <a:spcAft>
              <a:spcPct val="20000"/>
            </a:spcAft>
            <a:buChar char="••"/>
          </a:pPr>
          <a:r>
            <a:rPr lang="en-US" altLang="en-US" sz="2000" kern="1200" dirty="0" smtClean="0"/>
            <a:t>How is the data managed: who is responsible for storing and retrieving it? </a:t>
          </a:r>
          <a:endParaRPr lang="en-US" altLang="en-US" sz="2000" kern="1200" dirty="0"/>
        </a:p>
        <a:p>
          <a:pPr marL="228600" lvl="1" indent="-228600" algn="l" defTabSz="889000">
            <a:lnSpc>
              <a:spcPct val="90000"/>
            </a:lnSpc>
            <a:spcBef>
              <a:spcPct val="0"/>
            </a:spcBef>
            <a:spcAft>
              <a:spcPct val="20000"/>
            </a:spcAft>
            <a:buChar char="••"/>
          </a:pPr>
          <a:r>
            <a:rPr lang="en-US" altLang="en-US" sz="2000" kern="1200" dirty="0" smtClean="0"/>
            <a:t>How can you verify that the request hasn't been tampered with?</a:t>
          </a:r>
          <a:endParaRPr lang="en-US" altLang="en-US" sz="2000" kern="1200" dirty="0"/>
        </a:p>
      </dsp:txBody>
      <dsp:txXfrm>
        <a:off x="0" y="1227854"/>
        <a:ext cx="7291614" cy="269100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7C72C0-F5AE-42D1-921A-37C7254DED1B}">
      <dsp:nvSpPr>
        <dsp:cNvPr id="0" name=""/>
        <dsp:cNvSpPr/>
      </dsp:nvSpPr>
      <dsp:spPr>
        <a:xfrm rot="10800000">
          <a:off x="1780552" y="1752"/>
          <a:ext cx="6086792" cy="989653"/>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10"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Register with Authorization Server (get a </a:t>
          </a:r>
          <a:r>
            <a:rPr lang="en-US" altLang="en-US" sz="2000" kern="1200" dirty="0" err="1" smtClean="0"/>
            <a:t>client_id</a:t>
          </a:r>
          <a:r>
            <a:rPr lang="en-US" altLang="en-US" sz="2000" kern="1200" dirty="0" smtClean="0"/>
            <a:t> and maybe a </a:t>
          </a:r>
          <a:r>
            <a:rPr lang="en-US" altLang="en-US" sz="2000" kern="1200" dirty="0" err="1" smtClean="0"/>
            <a:t>client_secret</a:t>
          </a:r>
          <a:r>
            <a:rPr lang="en-US" altLang="en-US" sz="2000" kern="1200" dirty="0" smtClean="0"/>
            <a:t>)</a:t>
          </a:r>
          <a:endParaRPr lang="en-US" sz="2000" kern="1200" dirty="0"/>
        </a:p>
      </dsp:txBody>
      <dsp:txXfrm rot="10800000">
        <a:off x="1780552" y="1752"/>
        <a:ext cx="6086792" cy="989653"/>
      </dsp:txXfrm>
    </dsp:sp>
    <dsp:sp modelId="{87F02ABE-2066-4684-8DF9-164019EA5EEE}">
      <dsp:nvSpPr>
        <dsp:cNvPr id="0" name=""/>
        <dsp:cNvSpPr/>
      </dsp:nvSpPr>
      <dsp:spPr>
        <a:xfrm>
          <a:off x="1285726" y="1752"/>
          <a:ext cx="989653" cy="989653"/>
        </a:xfrm>
        <a:prstGeom prst="ellipse">
          <a:avLst/>
        </a:prstGeom>
        <a:blipFill rotWithShape="1">
          <a:blip xmlns:r="http://schemas.openxmlformats.org/officeDocument/2006/relationships" r:embed="rId1">
            <a:extLst>
              <a:ext uri="{BEBA8EAE-BF5A-486C-A8C5-ECC9F3942E4B}">
                <a14:imgProps xmlns="" xmlns:a14="http://schemas.microsoft.com/office/drawing/2010/main">
                  <a14:imgLayer r:embed="rId2">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58C2EB-C8EE-4777-B692-2DA3E581F53E}">
      <dsp:nvSpPr>
        <dsp:cNvPr id="0" name=""/>
        <dsp:cNvSpPr/>
      </dsp:nvSpPr>
      <dsp:spPr>
        <a:xfrm rot="10800000">
          <a:off x="1780552" y="1286825"/>
          <a:ext cx="6086792" cy="989653"/>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10"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Do not collect user credentials</a:t>
          </a:r>
          <a:endParaRPr lang="en-US" sz="2000" kern="1200" dirty="0"/>
        </a:p>
      </dsp:txBody>
      <dsp:txXfrm rot="10800000">
        <a:off x="1780552" y="1286825"/>
        <a:ext cx="6086792" cy="989653"/>
      </dsp:txXfrm>
    </dsp:sp>
    <dsp:sp modelId="{8AD80B36-14E8-4C52-8C30-38FBFFBCAE07}">
      <dsp:nvSpPr>
        <dsp:cNvPr id="0" name=""/>
        <dsp:cNvSpPr/>
      </dsp:nvSpPr>
      <dsp:spPr>
        <a:xfrm>
          <a:off x="1285726" y="1286825"/>
          <a:ext cx="989653" cy="989653"/>
        </a:xfrm>
        <a:prstGeom prst="ellipse">
          <a:avLst/>
        </a:prstGeom>
        <a:blipFill rotWithShape="1">
          <a:blip xmlns:r="http://schemas.openxmlformats.org/officeDocument/2006/relationships" r:embed="rId3">
            <a:extLst>
              <a:ext uri="{BEBA8EAE-BF5A-486C-A8C5-ECC9F3942E4B}">
                <a14:imgProps xmlns="" xmlns:a14="http://schemas.microsoft.com/office/drawing/2010/main">
                  <a14:imgLayer r:embed="rId4">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455B95-77DA-4516-B910-D332A32E05F0}">
      <dsp:nvSpPr>
        <dsp:cNvPr id="0" name=""/>
        <dsp:cNvSpPr/>
      </dsp:nvSpPr>
      <dsp:spPr>
        <a:xfrm rot="10800000">
          <a:off x="1780552" y="2571897"/>
          <a:ext cx="6086792" cy="989653"/>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10"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Obtain a token (opaque) from Authorization Server on its own behalf - </a:t>
          </a:r>
          <a:r>
            <a:rPr lang="en-US" altLang="en-US" sz="2000" kern="1200" dirty="0" err="1" smtClean="0"/>
            <a:t>client_credentials</a:t>
          </a:r>
          <a:r>
            <a:rPr lang="en-US" altLang="en-US" sz="2000" kern="1200" dirty="0" smtClean="0"/>
            <a:t>, On behalf of a user</a:t>
          </a:r>
          <a:endParaRPr lang="en-US" sz="2000" kern="1200" dirty="0"/>
        </a:p>
      </dsp:txBody>
      <dsp:txXfrm rot="10800000">
        <a:off x="1780552" y="2571897"/>
        <a:ext cx="6086792" cy="989653"/>
      </dsp:txXfrm>
    </dsp:sp>
    <dsp:sp modelId="{00D81F64-4DF4-4D44-864E-52E59D6F9DC7}">
      <dsp:nvSpPr>
        <dsp:cNvPr id="0" name=""/>
        <dsp:cNvSpPr/>
      </dsp:nvSpPr>
      <dsp:spPr>
        <a:xfrm>
          <a:off x="1285726" y="2571897"/>
          <a:ext cx="989653" cy="989653"/>
        </a:xfrm>
        <a:prstGeom prst="ellipse">
          <a:avLst/>
        </a:prstGeom>
        <a:blipFill rotWithShape="1">
          <a:blip xmlns:r="http://schemas.openxmlformats.org/officeDocument/2006/relationships" r:embed="rId5">
            <a:extLst>
              <a:ext uri="{BEBA8EAE-BF5A-486C-A8C5-ECC9F3942E4B}">
                <a14:imgProps xmlns="" xmlns:a14="http://schemas.microsoft.com/office/drawing/2010/main">
                  <a14:imgLayer r:embed="rId6">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C1F3EC-C055-4087-8EAF-87EFE8D0143E}">
      <dsp:nvSpPr>
        <dsp:cNvPr id="0" name=""/>
        <dsp:cNvSpPr/>
      </dsp:nvSpPr>
      <dsp:spPr>
        <a:xfrm rot="10800000">
          <a:off x="1780552" y="3856969"/>
          <a:ext cx="6086792" cy="989653"/>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10" tIns="76200" rIns="142240" bIns="76200" numCol="1" spcCol="1270" anchor="ctr" anchorCtr="0">
          <a:noAutofit/>
        </a:bodyPr>
        <a:lstStyle/>
        <a:p>
          <a:pPr lvl="0" algn="l" defTabSz="889000">
            <a:lnSpc>
              <a:spcPct val="90000"/>
            </a:lnSpc>
            <a:spcBef>
              <a:spcPct val="0"/>
            </a:spcBef>
            <a:spcAft>
              <a:spcPct val="35000"/>
            </a:spcAft>
          </a:pPr>
          <a:r>
            <a:rPr lang="en-US" altLang="en-US" sz="2000" kern="1200" smtClean="0"/>
            <a:t>Use it to access Resource Server.</a:t>
          </a:r>
          <a:endParaRPr lang="en-US" altLang="en-US" sz="2000" kern="1200" dirty="0"/>
        </a:p>
      </dsp:txBody>
      <dsp:txXfrm rot="10800000">
        <a:off x="1780552" y="3856969"/>
        <a:ext cx="6086792" cy="989653"/>
      </dsp:txXfrm>
    </dsp:sp>
    <dsp:sp modelId="{7C190F5A-43AB-4B55-9DC6-9C83991B4900}">
      <dsp:nvSpPr>
        <dsp:cNvPr id="0" name=""/>
        <dsp:cNvSpPr/>
      </dsp:nvSpPr>
      <dsp:spPr>
        <a:xfrm>
          <a:off x="1285726" y="3856969"/>
          <a:ext cx="989653" cy="989653"/>
        </a:xfrm>
        <a:prstGeom prst="ellipse">
          <a:avLst/>
        </a:prstGeom>
        <a:blipFill rotWithShape="1">
          <a:blip xmlns:r="http://schemas.openxmlformats.org/officeDocument/2006/relationships" r:embed="rId7">
            <a:extLst>
              <a:ext uri="{BEBA8EAE-BF5A-486C-A8C5-ECC9F3942E4B}">
                <a14:imgProps xmlns="" xmlns:a14="http://schemas.microsoft.com/office/drawing/2010/main">
                  <a14:imgLayer r:embed="rId8">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7C72C0-F5AE-42D1-921A-37C7254DED1B}">
      <dsp:nvSpPr>
        <dsp:cNvPr id="0" name=""/>
        <dsp:cNvSpPr/>
      </dsp:nvSpPr>
      <dsp:spPr>
        <a:xfrm rot="10800000">
          <a:off x="1727027" y="2952"/>
          <a:ext cx="6086792" cy="775552"/>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997"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Extract token from request and decode it.</a:t>
          </a:r>
          <a:endParaRPr lang="en-US" sz="2000" kern="1200" dirty="0"/>
        </a:p>
      </dsp:txBody>
      <dsp:txXfrm rot="10800000">
        <a:off x="1727027" y="2952"/>
        <a:ext cx="6086792" cy="775552"/>
      </dsp:txXfrm>
    </dsp:sp>
    <dsp:sp modelId="{87F02ABE-2066-4684-8DF9-164019EA5EEE}">
      <dsp:nvSpPr>
        <dsp:cNvPr id="0" name=""/>
        <dsp:cNvSpPr/>
      </dsp:nvSpPr>
      <dsp:spPr>
        <a:xfrm>
          <a:off x="1339251" y="2952"/>
          <a:ext cx="775552" cy="775552"/>
        </a:xfrm>
        <a:prstGeom prst="ellipse">
          <a:avLst/>
        </a:prstGeom>
        <a:blipFill rotWithShape="1">
          <a:blip xmlns:r="http://schemas.openxmlformats.org/officeDocument/2006/relationships" r:embed="rId1">
            <a:extLst>
              <a:ext uri="{BEBA8EAE-BF5A-486C-A8C5-ECC9F3942E4B}">
                <a14:imgProps xmlns="" xmlns:a14="http://schemas.microsoft.com/office/drawing/2010/main">
                  <a14:imgLayer r:embed="rId2">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58C2EB-C8EE-4777-B692-2DA3E581F53E}">
      <dsp:nvSpPr>
        <dsp:cNvPr id="0" name=""/>
        <dsp:cNvSpPr/>
      </dsp:nvSpPr>
      <dsp:spPr>
        <a:xfrm rot="10800000">
          <a:off x="1727027" y="1010013"/>
          <a:ext cx="6086792" cy="2651227"/>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997"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 Make access control decision </a:t>
          </a:r>
        </a:p>
        <a:p>
          <a:pPr lvl="0" algn="l" defTabSz="889000">
            <a:lnSpc>
              <a:spcPct val="90000"/>
            </a:lnSpc>
            <a:spcBef>
              <a:spcPct val="0"/>
            </a:spcBef>
            <a:spcAft>
              <a:spcPct val="35000"/>
            </a:spcAft>
          </a:pPr>
          <a:r>
            <a:rPr lang="en-US" altLang="en-US" sz="2000" kern="1200" dirty="0" smtClean="0"/>
            <a:t>◦ </a:t>
          </a:r>
          <a:r>
            <a:rPr lang="en-US" altLang="en-US" sz="1800" kern="1200" dirty="0" smtClean="0"/>
            <a:t>Scope </a:t>
          </a:r>
        </a:p>
        <a:p>
          <a:pPr lvl="0" algn="l" defTabSz="889000">
            <a:lnSpc>
              <a:spcPct val="90000"/>
            </a:lnSpc>
            <a:spcBef>
              <a:spcPct val="0"/>
            </a:spcBef>
            <a:spcAft>
              <a:spcPct val="35000"/>
            </a:spcAft>
          </a:pPr>
          <a:r>
            <a:rPr lang="en-US" altLang="en-US" sz="1800" kern="1200" dirty="0" smtClean="0"/>
            <a:t>◦ Audience </a:t>
          </a:r>
        </a:p>
        <a:p>
          <a:pPr lvl="0" algn="l" defTabSz="889000">
            <a:lnSpc>
              <a:spcPct val="90000"/>
            </a:lnSpc>
            <a:spcBef>
              <a:spcPct val="0"/>
            </a:spcBef>
            <a:spcAft>
              <a:spcPct val="35000"/>
            </a:spcAft>
          </a:pPr>
          <a:r>
            <a:rPr lang="en-US" altLang="en-US" sz="1800" kern="1200" dirty="0" smtClean="0"/>
            <a:t>◦ User account information (id, roles etc.) </a:t>
          </a:r>
        </a:p>
        <a:p>
          <a:pPr lvl="0" algn="l" defTabSz="889000">
            <a:lnSpc>
              <a:spcPct val="90000"/>
            </a:lnSpc>
            <a:spcBef>
              <a:spcPct val="0"/>
            </a:spcBef>
            <a:spcAft>
              <a:spcPct val="35000"/>
            </a:spcAft>
          </a:pPr>
          <a:r>
            <a:rPr lang="en-US" altLang="en-US" sz="1800" kern="1200" dirty="0" smtClean="0"/>
            <a:t>◦ Client information (id, roles etc.) </a:t>
          </a:r>
          <a:endParaRPr lang="en-US" sz="1800" kern="1200" dirty="0"/>
        </a:p>
      </dsp:txBody>
      <dsp:txXfrm rot="10800000">
        <a:off x="1727027" y="1010013"/>
        <a:ext cx="6086792" cy="2651227"/>
      </dsp:txXfrm>
    </dsp:sp>
    <dsp:sp modelId="{8AD80B36-14E8-4C52-8C30-38FBFFBCAE07}">
      <dsp:nvSpPr>
        <dsp:cNvPr id="0" name=""/>
        <dsp:cNvSpPr/>
      </dsp:nvSpPr>
      <dsp:spPr>
        <a:xfrm>
          <a:off x="1339251" y="1947851"/>
          <a:ext cx="775552" cy="775552"/>
        </a:xfrm>
        <a:prstGeom prst="ellipse">
          <a:avLst/>
        </a:prstGeom>
        <a:blipFill rotWithShape="1">
          <a:blip xmlns:r="http://schemas.openxmlformats.org/officeDocument/2006/relationships" r:embed="rId3">
            <a:extLst>
              <a:ext uri="{BEBA8EAE-BF5A-486C-A8C5-ECC9F3942E4B}">
                <a14:imgProps xmlns="" xmlns:a14="http://schemas.microsoft.com/office/drawing/2010/main">
                  <a14:imgLayer r:embed="rId4">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455B95-77DA-4516-B910-D332A32E05F0}">
      <dsp:nvSpPr>
        <dsp:cNvPr id="0" name=""/>
        <dsp:cNvSpPr/>
      </dsp:nvSpPr>
      <dsp:spPr>
        <a:xfrm rot="10800000">
          <a:off x="1727027" y="3892749"/>
          <a:ext cx="6086792" cy="952673"/>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997"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Send 403 (FORBIDDEN) if token not sufficient </a:t>
          </a:r>
          <a:endParaRPr lang="en-US" sz="2000" kern="1200" dirty="0"/>
        </a:p>
      </dsp:txBody>
      <dsp:txXfrm rot="10800000">
        <a:off x="1727027" y="3892749"/>
        <a:ext cx="6086792" cy="952673"/>
      </dsp:txXfrm>
    </dsp:sp>
    <dsp:sp modelId="{00D81F64-4DF4-4D44-864E-52E59D6F9DC7}">
      <dsp:nvSpPr>
        <dsp:cNvPr id="0" name=""/>
        <dsp:cNvSpPr/>
      </dsp:nvSpPr>
      <dsp:spPr>
        <a:xfrm>
          <a:off x="1339251" y="3981310"/>
          <a:ext cx="775552" cy="775552"/>
        </a:xfrm>
        <a:prstGeom prst="ellipse">
          <a:avLst/>
        </a:prstGeom>
        <a:blipFill rotWithShape="1">
          <a:blip xmlns:r="http://schemas.openxmlformats.org/officeDocument/2006/relationships" r:embed="rId5">
            <a:extLst>
              <a:ext uri="{BEBA8EAE-BF5A-486C-A8C5-ECC9F3942E4B}">
                <a14:imgProps xmlns="" xmlns:a14="http://schemas.microsoft.com/office/drawing/2010/main">
                  <a14:imgLayer r:embed="rId6">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7C72C0-F5AE-42D1-921A-37C7254DED1B}">
      <dsp:nvSpPr>
        <dsp:cNvPr id="0" name=""/>
        <dsp:cNvSpPr/>
      </dsp:nvSpPr>
      <dsp:spPr>
        <a:xfrm rot="10800000">
          <a:off x="1780552" y="1752"/>
          <a:ext cx="6086792" cy="989653"/>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10"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Compute token content and grant tokens </a:t>
          </a:r>
          <a:endParaRPr lang="en-US" sz="2000" kern="1200" dirty="0"/>
        </a:p>
      </dsp:txBody>
      <dsp:txXfrm rot="10800000">
        <a:off x="1780552" y="1752"/>
        <a:ext cx="6086792" cy="989653"/>
      </dsp:txXfrm>
    </dsp:sp>
    <dsp:sp modelId="{87F02ABE-2066-4684-8DF9-164019EA5EEE}">
      <dsp:nvSpPr>
        <dsp:cNvPr id="0" name=""/>
        <dsp:cNvSpPr/>
      </dsp:nvSpPr>
      <dsp:spPr>
        <a:xfrm>
          <a:off x="1285726" y="1752"/>
          <a:ext cx="989653" cy="989653"/>
        </a:xfrm>
        <a:prstGeom prst="ellipse">
          <a:avLst/>
        </a:prstGeom>
        <a:blipFill rotWithShape="1">
          <a:blip xmlns:r="http://schemas.openxmlformats.org/officeDocument/2006/relationships" r:embed="rId1">
            <a:extLst>
              <a:ext uri="{BEBA8EAE-BF5A-486C-A8C5-ECC9F3942E4B}">
                <a14:imgProps xmlns="" xmlns:a14="http://schemas.microsoft.com/office/drawing/2010/main">
                  <a14:imgLayer r:embed="rId2">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58C2EB-C8EE-4777-B692-2DA3E581F53E}">
      <dsp:nvSpPr>
        <dsp:cNvPr id="0" name=""/>
        <dsp:cNvSpPr/>
      </dsp:nvSpPr>
      <dsp:spPr>
        <a:xfrm rot="10800000">
          <a:off x="1780552" y="1286825"/>
          <a:ext cx="6086792" cy="989653"/>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10"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Interface for users to confirm that they authorize the Client to act on their behalf </a:t>
          </a:r>
          <a:endParaRPr lang="en-US" sz="2000" kern="1200" dirty="0"/>
        </a:p>
      </dsp:txBody>
      <dsp:txXfrm rot="10800000">
        <a:off x="1780552" y="1286825"/>
        <a:ext cx="6086792" cy="989653"/>
      </dsp:txXfrm>
    </dsp:sp>
    <dsp:sp modelId="{8AD80B36-14E8-4C52-8C30-38FBFFBCAE07}">
      <dsp:nvSpPr>
        <dsp:cNvPr id="0" name=""/>
        <dsp:cNvSpPr/>
      </dsp:nvSpPr>
      <dsp:spPr>
        <a:xfrm>
          <a:off x="1285726" y="1286825"/>
          <a:ext cx="989653" cy="989653"/>
        </a:xfrm>
        <a:prstGeom prst="ellipse">
          <a:avLst/>
        </a:prstGeom>
        <a:blipFill rotWithShape="1">
          <a:blip xmlns:r="http://schemas.openxmlformats.org/officeDocument/2006/relationships" r:embed="rId3">
            <a:extLst>
              <a:ext uri="{BEBA8EAE-BF5A-486C-A8C5-ECC9F3942E4B}">
                <a14:imgProps xmlns="" xmlns:a14="http://schemas.microsoft.com/office/drawing/2010/main">
                  <a14:imgLayer r:embed="rId4">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455B95-77DA-4516-B910-D332A32E05F0}">
      <dsp:nvSpPr>
        <dsp:cNvPr id="0" name=""/>
        <dsp:cNvSpPr/>
      </dsp:nvSpPr>
      <dsp:spPr>
        <a:xfrm rot="10800000">
          <a:off x="1780552" y="2571897"/>
          <a:ext cx="6086792" cy="989653"/>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10"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Authenticate users (/authorize) </a:t>
          </a:r>
          <a:endParaRPr lang="en-US" sz="2000" kern="1200" dirty="0"/>
        </a:p>
      </dsp:txBody>
      <dsp:txXfrm rot="10800000">
        <a:off x="1780552" y="2571897"/>
        <a:ext cx="6086792" cy="989653"/>
      </dsp:txXfrm>
    </dsp:sp>
    <dsp:sp modelId="{00D81F64-4DF4-4D44-864E-52E59D6F9DC7}">
      <dsp:nvSpPr>
        <dsp:cNvPr id="0" name=""/>
        <dsp:cNvSpPr/>
      </dsp:nvSpPr>
      <dsp:spPr>
        <a:xfrm>
          <a:off x="1285726" y="2571897"/>
          <a:ext cx="989653" cy="989653"/>
        </a:xfrm>
        <a:prstGeom prst="ellipse">
          <a:avLst/>
        </a:prstGeom>
        <a:blipFill rotWithShape="1">
          <a:blip xmlns:r="http://schemas.openxmlformats.org/officeDocument/2006/relationships" r:embed="rId5">
            <a:extLst>
              <a:ext uri="{BEBA8EAE-BF5A-486C-A8C5-ECC9F3942E4B}">
                <a14:imgProps xmlns="" xmlns:a14="http://schemas.microsoft.com/office/drawing/2010/main">
                  <a14:imgLayer r:embed="rId6">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C1F3EC-C055-4087-8EAF-87EFE8D0143E}">
      <dsp:nvSpPr>
        <dsp:cNvPr id="0" name=""/>
        <dsp:cNvSpPr/>
      </dsp:nvSpPr>
      <dsp:spPr>
        <a:xfrm rot="10800000">
          <a:off x="1780552" y="3856969"/>
          <a:ext cx="6086792" cy="989653"/>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6410" tIns="76200" rIns="142240" bIns="76200" numCol="1" spcCol="1270" anchor="ctr" anchorCtr="0">
          <a:noAutofit/>
        </a:bodyPr>
        <a:lstStyle/>
        <a:p>
          <a:pPr lvl="0" algn="l" defTabSz="889000">
            <a:lnSpc>
              <a:spcPct val="90000"/>
            </a:lnSpc>
            <a:spcBef>
              <a:spcPct val="0"/>
            </a:spcBef>
            <a:spcAft>
              <a:spcPct val="35000"/>
            </a:spcAft>
          </a:pPr>
          <a:r>
            <a:rPr lang="en-US" altLang="en-US" sz="2000" kern="1200" dirty="0" smtClean="0"/>
            <a:t>Authenticate clients (/token)</a:t>
          </a:r>
          <a:endParaRPr lang="en-US" altLang="en-US" sz="2000" kern="1200" dirty="0"/>
        </a:p>
      </dsp:txBody>
      <dsp:txXfrm rot="10800000">
        <a:off x="1780552" y="3856969"/>
        <a:ext cx="6086792" cy="989653"/>
      </dsp:txXfrm>
    </dsp:sp>
    <dsp:sp modelId="{7C190F5A-43AB-4B55-9DC6-9C83991B4900}">
      <dsp:nvSpPr>
        <dsp:cNvPr id="0" name=""/>
        <dsp:cNvSpPr/>
      </dsp:nvSpPr>
      <dsp:spPr>
        <a:xfrm>
          <a:off x="1285726" y="3856969"/>
          <a:ext cx="989653" cy="989653"/>
        </a:xfrm>
        <a:prstGeom prst="ellipse">
          <a:avLst/>
        </a:prstGeom>
        <a:blipFill rotWithShape="1">
          <a:blip xmlns:r="http://schemas.openxmlformats.org/officeDocument/2006/relationships" r:embed="rId7">
            <a:extLst>
              <a:ext uri="{BEBA8EAE-BF5A-486C-A8C5-ECC9F3942E4B}">
                <a14:imgProps xmlns="" xmlns:a14="http://schemas.microsoft.com/office/drawing/2010/main">
                  <a14:imgLayer r:embed="rId8">
                    <a14:imgEffect>
                      <a14:saturation sat="66000"/>
                    </a14:imgEffect>
                  </a14:imgLayer>
                </a14:imgProps>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03AA180-C9D8-46D3-82DF-EB76795765A7}">
      <dsp:nvSpPr>
        <dsp:cNvPr id="0" name=""/>
        <dsp:cNvSpPr/>
      </dsp:nvSpPr>
      <dsp:spPr>
        <a:xfrm>
          <a:off x="0" y="451840"/>
          <a:ext cx="10238015" cy="20349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584" tIns="395732" rIns="794584"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Assume that you are using a image printing website such as Canon to print some of your photos. You also have some photos on your Flickr account that you would like to print. However, you must download all these locally, and then upload them again to the printing website, which is inconvenient. You would like to be able to sign into Flickr from your Canon printing profile, and print your photos directly.</a:t>
          </a:r>
          <a:endParaRPr lang="en-US" sz="1900" kern="1200" dirty="0"/>
        </a:p>
      </dsp:txBody>
      <dsp:txXfrm>
        <a:off x="0" y="451840"/>
        <a:ext cx="10238015" cy="2034900"/>
      </dsp:txXfrm>
    </dsp:sp>
    <dsp:sp modelId="{27A2C081-6553-4EA6-B253-D445227FC756}">
      <dsp:nvSpPr>
        <dsp:cNvPr id="0" name=""/>
        <dsp:cNvSpPr/>
      </dsp:nvSpPr>
      <dsp:spPr>
        <a:xfrm>
          <a:off x="511900" y="118991"/>
          <a:ext cx="7166610" cy="613288"/>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881" tIns="0" rIns="270881" bIns="0" numCol="1" spcCol="1270" anchor="ctr" anchorCtr="0">
          <a:noAutofit/>
        </a:bodyPr>
        <a:lstStyle/>
        <a:p>
          <a:pPr lvl="0" algn="l" defTabSz="844550">
            <a:lnSpc>
              <a:spcPct val="90000"/>
            </a:lnSpc>
            <a:spcBef>
              <a:spcPct val="0"/>
            </a:spcBef>
            <a:spcAft>
              <a:spcPct val="35000"/>
            </a:spcAft>
          </a:pPr>
          <a:r>
            <a:rPr lang="en-US" sz="1900" kern="1200" dirty="0" smtClean="0"/>
            <a:t>Consider a problem: </a:t>
          </a:r>
          <a:endParaRPr lang="en-US" sz="1900" kern="1200" dirty="0"/>
        </a:p>
      </dsp:txBody>
      <dsp:txXfrm>
        <a:off x="511900" y="118991"/>
        <a:ext cx="7166610" cy="613288"/>
      </dsp:txXfrm>
    </dsp:sp>
    <dsp:sp modelId="{F8BC1795-663C-4760-9782-E100688BF3A3}">
      <dsp:nvSpPr>
        <dsp:cNvPr id="0" name=""/>
        <dsp:cNvSpPr/>
      </dsp:nvSpPr>
      <dsp:spPr>
        <a:xfrm>
          <a:off x="0" y="2869780"/>
          <a:ext cx="10238015" cy="17955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584" tIns="395732" rIns="794584"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The Canon printing client application pre-registers with Flickr and obtains a client ID/secret. The client application registers a callback URL to receive the authorization code from Flickr when you, as Resource Owner, allow Canon to access the photos from Flickr. The printing application has also requested access to an API named /</a:t>
          </a:r>
          <a:r>
            <a:rPr lang="en-US" sz="1900" kern="1200" dirty="0" err="1" smtClean="0"/>
            <a:t>flickr</a:t>
          </a:r>
          <a:r>
            <a:rPr lang="en-US" sz="1900" kern="1200" dirty="0" smtClean="0"/>
            <a:t>/photos, which has an </a:t>
          </a:r>
          <a:r>
            <a:rPr lang="en-US" sz="1900" kern="1200" dirty="0" err="1" smtClean="0"/>
            <a:t>OAuth</a:t>
          </a:r>
          <a:r>
            <a:rPr lang="en-US" sz="1900" kern="1200" dirty="0" smtClean="0"/>
            <a:t> scope of photos.</a:t>
          </a:r>
          <a:r>
            <a:rPr lang="en-US" altLang="en-US" sz="1900" kern="1200" dirty="0" smtClean="0"/>
            <a:t> </a:t>
          </a:r>
          <a:endParaRPr lang="en-US" sz="1900" kern="1200" dirty="0"/>
        </a:p>
      </dsp:txBody>
      <dsp:txXfrm>
        <a:off x="0" y="2869780"/>
        <a:ext cx="10238015" cy="1795500"/>
      </dsp:txXfrm>
    </dsp:sp>
    <dsp:sp modelId="{96F6AB5F-9590-4674-86FE-52A0E514088F}">
      <dsp:nvSpPr>
        <dsp:cNvPr id="0" name=""/>
        <dsp:cNvSpPr/>
      </dsp:nvSpPr>
      <dsp:spPr>
        <a:xfrm>
          <a:off x="511900" y="2589340"/>
          <a:ext cx="7166610" cy="5608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881" tIns="0" rIns="270881" bIns="0" numCol="1" spcCol="1270" anchor="ctr" anchorCtr="0">
          <a:noAutofit/>
        </a:bodyPr>
        <a:lstStyle/>
        <a:p>
          <a:pPr lvl="0" algn="l" defTabSz="844550">
            <a:lnSpc>
              <a:spcPct val="90000"/>
            </a:lnSpc>
            <a:spcBef>
              <a:spcPct val="0"/>
            </a:spcBef>
            <a:spcAft>
              <a:spcPct val="35000"/>
            </a:spcAft>
          </a:pPr>
          <a:r>
            <a:rPr lang="en-US" altLang="en-US" sz="1900" kern="1200" dirty="0" smtClean="0"/>
            <a:t>Resource Server: </a:t>
          </a:r>
          <a:endParaRPr lang="en-US" sz="1900" kern="1200" dirty="0"/>
        </a:p>
      </dsp:txBody>
      <dsp:txXfrm>
        <a:off x="511900" y="2589340"/>
        <a:ext cx="7166610" cy="56088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03AA180-C9D8-46D3-82DF-EB76795765A7}">
      <dsp:nvSpPr>
        <dsp:cNvPr id="0" name=""/>
        <dsp:cNvSpPr/>
      </dsp:nvSpPr>
      <dsp:spPr>
        <a:xfrm>
          <a:off x="0" y="445086"/>
          <a:ext cx="10613572" cy="45360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3731" tIns="374904" rIns="82373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You are using a mobile phone and are signed into the Canon image printing website. You click to print Flickr photos. The Canon client app redirects you to the Flickr </a:t>
          </a:r>
          <a:r>
            <a:rPr lang="en-US" sz="1800" kern="1200" dirty="0" err="1" smtClean="0"/>
            <a:t>OAuth</a:t>
          </a:r>
          <a:r>
            <a:rPr lang="en-US" sz="1800" kern="1200" dirty="0" smtClean="0"/>
            <a:t> Authorization Server. You must already have a Flickr account.</a:t>
          </a:r>
          <a:endParaRPr lang="en-US" sz="1800" kern="1200" dirty="0"/>
        </a:p>
        <a:p>
          <a:pPr marL="171450" lvl="1" indent="-171450" algn="l" defTabSz="800100">
            <a:lnSpc>
              <a:spcPct val="90000"/>
            </a:lnSpc>
            <a:spcBef>
              <a:spcPct val="0"/>
            </a:spcBef>
            <a:spcAft>
              <a:spcPct val="15000"/>
            </a:spcAft>
            <a:buChar char="••"/>
          </a:pPr>
          <a:r>
            <a:rPr lang="en-US" sz="1800" kern="1200" dirty="0" smtClean="0"/>
            <a:t>You log into your Flickr account, and the Flickr Authorization Server asks you "Do you want to allow the Canon printing app to access your photos?". You click </a:t>
          </a:r>
          <a:r>
            <a:rPr lang="en-US" sz="1800" b="1" kern="1200" dirty="0" smtClean="0"/>
            <a:t>Yes</a:t>
          </a:r>
          <a:r>
            <a:rPr lang="en-US" sz="1800" kern="1200" dirty="0" smtClean="0"/>
            <a:t> to authorize.</a:t>
          </a:r>
          <a:endParaRPr lang="en-US" sz="1800" kern="1200" dirty="0"/>
        </a:p>
        <a:p>
          <a:pPr marL="171450" lvl="1" indent="-171450" algn="l" defTabSz="800100">
            <a:lnSpc>
              <a:spcPct val="90000"/>
            </a:lnSpc>
            <a:spcBef>
              <a:spcPct val="0"/>
            </a:spcBef>
            <a:spcAft>
              <a:spcPct val="15000"/>
            </a:spcAft>
            <a:buChar char="••"/>
          </a:pPr>
          <a:r>
            <a:rPr lang="en-US" sz="1800" kern="1200" dirty="0" smtClean="0"/>
            <a:t>When successful, the printing app receives an authorization code at the callback URL that was pre-registered out of band.</a:t>
          </a:r>
          <a:endParaRPr lang="en-US" sz="1800" kern="1200" dirty="0"/>
        </a:p>
        <a:p>
          <a:pPr marL="171450" lvl="1" indent="-171450" algn="l" defTabSz="800100">
            <a:lnSpc>
              <a:spcPct val="90000"/>
            </a:lnSpc>
            <a:spcBef>
              <a:spcPct val="0"/>
            </a:spcBef>
            <a:spcAft>
              <a:spcPct val="15000"/>
            </a:spcAft>
            <a:buChar char="••"/>
          </a:pPr>
          <a:r>
            <a:rPr lang="en-US" sz="1800" kern="1200" dirty="0" smtClean="0"/>
            <a:t>The client app gets the authorization code, and must exchange this short-lived code for an access token. The client app sends another request to the Authorization Server, saying it has a code that proves the user has authorized it to access their photos, and now issue the access token to be sent on to the API (Resource Server). The Authorization Server verifies the authorization code and returns an access token.</a:t>
          </a:r>
          <a:endParaRPr lang="en-US" sz="1800" kern="1200" dirty="0"/>
        </a:p>
        <a:p>
          <a:pPr marL="171450" lvl="1" indent="-171450" algn="l" defTabSz="800100">
            <a:lnSpc>
              <a:spcPct val="90000"/>
            </a:lnSpc>
            <a:spcBef>
              <a:spcPct val="0"/>
            </a:spcBef>
            <a:spcAft>
              <a:spcPct val="15000"/>
            </a:spcAft>
            <a:buChar char="••"/>
          </a:pPr>
          <a:r>
            <a:rPr lang="en-US" sz="1800" kern="1200" dirty="0" smtClean="0"/>
            <a:t>The client app sends the access token to the API (Resource Server), and receives the photos as requested.</a:t>
          </a:r>
          <a:endParaRPr lang="en-US" sz="1800" kern="1200" dirty="0"/>
        </a:p>
        <a:p>
          <a:pPr marL="171450" lvl="1" indent="-171450" algn="l" defTabSz="800100">
            <a:lnSpc>
              <a:spcPct val="90000"/>
            </a:lnSpc>
            <a:spcBef>
              <a:spcPct val="0"/>
            </a:spcBef>
            <a:spcAft>
              <a:spcPct val="15000"/>
            </a:spcAft>
            <a:buChar char="••"/>
          </a:pPr>
          <a:endParaRPr lang="en-US" sz="1800" kern="1200" dirty="0" smtClean="0"/>
        </a:p>
      </dsp:txBody>
      <dsp:txXfrm>
        <a:off x="0" y="445086"/>
        <a:ext cx="10613572" cy="4536000"/>
      </dsp:txXfrm>
    </dsp:sp>
    <dsp:sp modelId="{27A2C081-6553-4EA6-B253-D445227FC756}">
      <dsp:nvSpPr>
        <dsp:cNvPr id="0" name=""/>
        <dsp:cNvSpPr/>
      </dsp:nvSpPr>
      <dsp:spPr>
        <a:xfrm>
          <a:off x="530678" y="129756"/>
          <a:ext cx="7429500" cy="58101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817" tIns="0" rIns="280817" bIns="0" numCol="1" spcCol="1270" anchor="ctr" anchorCtr="0">
          <a:noAutofit/>
        </a:bodyPr>
        <a:lstStyle/>
        <a:p>
          <a:pPr lvl="0" algn="l" defTabSz="977900">
            <a:lnSpc>
              <a:spcPct val="90000"/>
            </a:lnSpc>
            <a:spcBef>
              <a:spcPct val="0"/>
            </a:spcBef>
            <a:spcAft>
              <a:spcPct val="35000"/>
            </a:spcAft>
          </a:pPr>
          <a:r>
            <a:rPr lang="en-US" sz="2200" kern="1200" dirty="0" smtClean="0"/>
            <a:t>The steps in the diagram are described as follows:</a:t>
          </a:r>
          <a:endParaRPr lang="en-US" sz="2200" kern="1200" dirty="0"/>
        </a:p>
      </dsp:txBody>
      <dsp:txXfrm>
        <a:off x="530678" y="129756"/>
        <a:ext cx="7429500" cy="58101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37A23C7-B954-4148-8206-94BBCC06530A}">
      <dsp:nvSpPr>
        <dsp:cNvPr id="0" name=""/>
        <dsp:cNvSpPr/>
      </dsp:nvSpPr>
      <dsp:spPr>
        <a:xfrm>
          <a:off x="0" y="0"/>
          <a:ext cx="10956472" cy="1439817"/>
        </a:xfrm>
        <a:prstGeom prst="rect">
          <a:avLst/>
        </a:prstGeom>
        <a:solidFill>
          <a:schemeClr val="accent5">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en-US" sz="2400" kern="1200" dirty="0" err="1" smtClean="0"/>
            <a:t>OAuth</a:t>
          </a:r>
          <a:r>
            <a:rPr lang="en-US" altLang="en-US" sz="2400" kern="1200" dirty="0" smtClean="0"/>
            <a:t> 2 defines four grant types, each of which is useful in different cases:</a:t>
          </a:r>
          <a:endParaRPr lang="en-US" sz="2400" kern="1200" dirty="0"/>
        </a:p>
      </dsp:txBody>
      <dsp:txXfrm>
        <a:off x="0" y="0"/>
        <a:ext cx="10956472" cy="1439817"/>
      </dsp:txXfrm>
    </dsp:sp>
    <dsp:sp modelId="{8D2885F2-6CB0-43A6-BD61-802CA70970BA}">
      <dsp:nvSpPr>
        <dsp:cNvPr id="0" name=""/>
        <dsp:cNvSpPr/>
      </dsp:nvSpPr>
      <dsp:spPr>
        <a:xfrm>
          <a:off x="0" y="1439817"/>
          <a:ext cx="2739118" cy="30236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en-US" sz="2300" kern="1200" dirty="0" smtClean="0"/>
            <a:t>1. </a:t>
          </a:r>
          <a:r>
            <a:rPr lang="en-US" altLang="en-US" sz="1800" kern="1200" dirty="0" smtClean="0"/>
            <a:t>Authorization code grant flow </a:t>
          </a:r>
        </a:p>
        <a:p>
          <a:pPr lvl="0" algn="ctr" defTabSz="1022350">
            <a:lnSpc>
              <a:spcPct val="90000"/>
            </a:lnSpc>
            <a:spcBef>
              <a:spcPct val="0"/>
            </a:spcBef>
            <a:spcAft>
              <a:spcPct val="35000"/>
            </a:spcAft>
          </a:pPr>
          <a:r>
            <a:rPr lang="en-US" altLang="en-US" sz="1800" kern="1200" dirty="0" smtClean="0"/>
            <a:t>-Web-server apps: </a:t>
          </a:r>
          <a:r>
            <a:rPr lang="en-US" altLang="en-US" sz="1800" kern="1200" dirty="0" err="1" smtClean="0"/>
            <a:t>authorization_code</a:t>
          </a:r>
          <a:r>
            <a:rPr lang="en-US" altLang="en-US" sz="1800" kern="1200" dirty="0" smtClean="0"/>
            <a:t> </a:t>
          </a:r>
          <a:endParaRPr lang="en-US" sz="1800" kern="1200" dirty="0"/>
        </a:p>
      </dsp:txBody>
      <dsp:txXfrm>
        <a:off x="0" y="1439817"/>
        <a:ext cx="2739118" cy="3023615"/>
      </dsp:txXfrm>
    </dsp:sp>
    <dsp:sp modelId="{F6044883-4B12-4532-AC25-BEF60973F9E9}">
      <dsp:nvSpPr>
        <dsp:cNvPr id="0" name=""/>
        <dsp:cNvSpPr/>
      </dsp:nvSpPr>
      <dsp:spPr>
        <a:xfrm>
          <a:off x="2739117" y="1439817"/>
          <a:ext cx="2739118" cy="30236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altLang="en-US" sz="2700" kern="1200" dirty="0" smtClean="0"/>
            <a:t>2</a:t>
          </a:r>
          <a:r>
            <a:rPr lang="en-US" altLang="en-US" sz="1800" kern="1200" dirty="0" smtClean="0"/>
            <a:t>. Implicit grant flow</a:t>
          </a:r>
        </a:p>
        <a:p>
          <a:pPr lvl="0" algn="ctr" defTabSz="1200150">
            <a:lnSpc>
              <a:spcPct val="90000"/>
            </a:lnSpc>
            <a:spcBef>
              <a:spcPct val="0"/>
            </a:spcBef>
            <a:spcAft>
              <a:spcPct val="35000"/>
            </a:spcAft>
          </a:pPr>
          <a:r>
            <a:rPr lang="en-US" altLang="en-US" sz="1800" kern="1200" dirty="0" smtClean="0"/>
            <a:t>-Browser-based apps: implicit </a:t>
          </a:r>
        </a:p>
        <a:p>
          <a:pPr lvl="0" algn="ctr" defTabSz="1200150">
            <a:lnSpc>
              <a:spcPct val="90000"/>
            </a:lnSpc>
            <a:spcBef>
              <a:spcPct val="0"/>
            </a:spcBef>
            <a:spcAft>
              <a:spcPct val="35000"/>
            </a:spcAft>
          </a:pPr>
          <a:r>
            <a:rPr lang="en-US" altLang="en-US" sz="1800" kern="1200" dirty="0" smtClean="0"/>
            <a:t>-Mobile apps – implicit </a:t>
          </a:r>
          <a:endParaRPr lang="en-US" sz="1800" kern="1200" dirty="0"/>
        </a:p>
      </dsp:txBody>
      <dsp:txXfrm>
        <a:off x="2739117" y="1439817"/>
        <a:ext cx="2739118" cy="3023615"/>
      </dsp:txXfrm>
    </dsp:sp>
    <dsp:sp modelId="{680019C8-03B4-4B9D-AC7D-4329B96BD181}">
      <dsp:nvSpPr>
        <dsp:cNvPr id="0" name=""/>
        <dsp:cNvSpPr/>
      </dsp:nvSpPr>
      <dsp:spPr>
        <a:xfrm>
          <a:off x="5478236" y="1439817"/>
          <a:ext cx="2739118" cy="30236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altLang="en-US" sz="2200" kern="1200" dirty="0" smtClean="0"/>
            <a:t>3. </a:t>
          </a:r>
          <a:r>
            <a:rPr lang="en-US" altLang="en-US" sz="1800" kern="1200" dirty="0" smtClean="0"/>
            <a:t>Resource owner password credentials grant flow </a:t>
          </a:r>
        </a:p>
        <a:p>
          <a:pPr lvl="0" algn="ctr" defTabSz="977900">
            <a:lnSpc>
              <a:spcPct val="90000"/>
            </a:lnSpc>
            <a:spcBef>
              <a:spcPct val="0"/>
            </a:spcBef>
            <a:spcAft>
              <a:spcPct val="35000"/>
            </a:spcAft>
          </a:pPr>
          <a:r>
            <a:rPr lang="en-US" altLang="en-US" sz="1800" kern="1200" dirty="0" smtClean="0"/>
            <a:t>-Username/password access: password </a:t>
          </a:r>
          <a:endParaRPr lang="en-US" sz="1800" kern="1200" dirty="0"/>
        </a:p>
      </dsp:txBody>
      <dsp:txXfrm>
        <a:off x="5478236" y="1439817"/>
        <a:ext cx="2739118" cy="3023615"/>
      </dsp:txXfrm>
    </dsp:sp>
    <dsp:sp modelId="{9D74562F-3849-4F82-B3D5-8122CB0EE2FA}">
      <dsp:nvSpPr>
        <dsp:cNvPr id="0" name=""/>
        <dsp:cNvSpPr/>
      </dsp:nvSpPr>
      <dsp:spPr>
        <a:xfrm>
          <a:off x="8217354" y="1439817"/>
          <a:ext cx="2739118" cy="30236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lvl="0" algn="l" defTabSz="1333500">
            <a:lnSpc>
              <a:spcPct val="90000"/>
            </a:lnSpc>
            <a:spcBef>
              <a:spcPct val="0"/>
            </a:spcBef>
            <a:spcAft>
              <a:spcPct val="35000"/>
            </a:spcAft>
          </a:pPr>
          <a:r>
            <a:rPr lang="en-US" altLang="en-US" sz="3000" kern="1200" dirty="0" smtClean="0"/>
            <a:t>4. </a:t>
          </a:r>
          <a:r>
            <a:rPr lang="en-US" altLang="en-US" sz="1800" kern="1200" dirty="0" smtClean="0"/>
            <a:t>Client credentials grant flow </a:t>
          </a:r>
        </a:p>
        <a:p>
          <a:pPr lvl="0" algn="l" defTabSz="1333500">
            <a:lnSpc>
              <a:spcPct val="90000"/>
            </a:lnSpc>
            <a:spcBef>
              <a:spcPct val="0"/>
            </a:spcBef>
            <a:spcAft>
              <a:spcPct val="35000"/>
            </a:spcAft>
          </a:pPr>
          <a:r>
            <a:rPr lang="en-US" altLang="en-US" sz="1800" kern="1200" dirty="0" smtClean="0"/>
            <a:t>-Application access: client credentials</a:t>
          </a:r>
          <a:endParaRPr lang="en-US" altLang="en-US" sz="1800" kern="1200" dirty="0"/>
        </a:p>
      </dsp:txBody>
      <dsp:txXfrm>
        <a:off x="8217354" y="1439817"/>
        <a:ext cx="2739118" cy="3023615"/>
      </dsp:txXfrm>
    </dsp:sp>
    <dsp:sp modelId="{BFC0E0DC-270C-42B3-959E-B01F9398AEE4}">
      <dsp:nvSpPr>
        <dsp:cNvPr id="0" name=""/>
        <dsp:cNvSpPr/>
      </dsp:nvSpPr>
      <dsp:spPr>
        <a:xfrm>
          <a:off x="0" y="4463432"/>
          <a:ext cx="10956472" cy="335957"/>
        </a:xfrm>
        <a:prstGeom prst="rect">
          <a:avLst/>
        </a:prstGeom>
        <a:solidFill>
          <a:schemeClr val="accent5">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06591DE-A444-4FD3-9E2D-222A6AED9787}">
      <dsp:nvSpPr>
        <dsp:cNvPr id="0" name=""/>
        <dsp:cNvSpPr/>
      </dsp:nvSpPr>
      <dsp:spPr>
        <a:xfrm>
          <a:off x="0" y="15300"/>
          <a:ext cx="8128000"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dirty="0" smtClean="0"/>
            <a:t>User visits the authorization page https://facebook.com/dialog/oauth?response_type=code&amp;client_id=28 653682475872&amp;redirect_uri=</a:t>
          </a:r>
          <a:r>
            <a:rPr lang="en-US" altLang="en-US" sz="1800" kern="1200" dirty="0" err="1" smtClean="0"/>
            <a:t>everydaycity.com&amp;scope</a:t>
          </a:r>
          <a:r>
            <a:rPr lang="en-US" altLang="en-US" sz="1800" kern="1200" dirty="0" smtClean="0"/>
            <a:t>=email</a:t>
          </a:r>
          <a:endParaRPr lang="en-US" sz="1800" kern="1200" dirty="0"/>
        </a:p>
      </dsp:txBody>
      <dsp:txXfrm>
        <a:off x="0" y="15300"/>
        <a:ext cx="8128000" cy="973440"/>
      </dsp:txXfrm>
    </dsp:sp>
    <dsp:sp modelId="{633AA02E-9DF7-4BCF-9107-D031FD2804EF}">
      <dsp:nvSpPr>
        <dsp:cNvPr id="0" name=""/>
        <dsp:cNvSpPr/>
      </dsp:nvSpPr>
      <dsp:spPr>
        <a:xfrm>
          <a:off x="0" y="1138500"/>
          <a:ext cx="8128000"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dirty="0" smtClean="0"/>
            <a:t>On success, user is redirected back to your site with </a:t>
          </a:r>
          <a:r>
            <a:rPr lang="en-US" altLang="en-US" sz="1800" kern="1200" dirty="0" err="1" smtClean="0"/>
            <a:t>auth</a:t>
          </a:r>
          <a:r>
            <a:rPr lang="en-US" altLang="en-US" sz="1800" kern="1200" dirty="0" smtClean="0"/>
            <a:t> code https://example.com/auth?code=AUTH_CODE_HERE </a:t>
          </a:r>
          <a:endParaRPr lang="en-US" sz="1800" kern="1200" dirty="0"/>
        </a:p>
      </dsp:txBody>
      <dsp:txXfrm>
        <a:off x="0" y="1138500"/>
        <a:ext cx="8128000" cy="973440"/>
      </dsp:txXfrm>
    </dsp:sp>
    <dsp:sp modelId="{B4A2B645-48F1-432B-8081-BDBF1400243D}">
      <dsp:nvSpPr>
        <dsp:cNvPr id="0" name=""/>
        <dsp:cNvSpPr/>
      </dsp:nvSpPr>
      <dsp:spPr>
        <a:xfrm>
          <a:off x="0" y="2261700"/>
          <a:ext cx="8128000"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smtClean="0"/>
            <a:t>On error, user is redirected back to your site with error code https://example.com/auth?error=access_denied</a:t>
          </a:r>
          <a:endParaRPr lang="en-US" altLang="en-US" sz="1800" kern="1200" dirty="0"/>
        </a:p>
      </dsp:txBody>
      <dsp:txXfrm>
        <a:off x="0" y="2261700"/>
        <a:ext cx="8128000" cy="973440"/>
      </dsp:txXfrm>
    </dsp:sp>
    <dsp:sp modelId="{92FCE8A1-EDE8-4255-9F82-5653434825DB}">
      <dsp:nvSpPr>
        <dsp:cNvPr id="0" name=""/>
        <dsp:cNvSpPr/>
      </dsp:nvSpPr>
      <dsp:spPr>
        <a:xfrm>
          <a:off x="0" y="3384900"/>
          <a:ext cx="8128000" cy="9734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smtClean="0"/>
            <a:t>Server exchanges auth code for an access token POST https://graph.facebook.com/oauth/access_token </a:t>
          </a:r>
          <a:endParaRPr lang="en-US" altLang="en-US" sz="1800" kern="1200" dirty="0"/>
        </a:p>
      </dsp:txBody>
      <dsp:txXfrm>
        <a:off x="0" y="3384900"/>
        <a:ext cx="8128000" cy="973440"/>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06591DE-A444-4FD3-9E2D-222A6AED9787}">
      <dsp:nvSpPr>
        <dsp:cNvPr id="0" name=""/>
        <dsp:cNvSpPr/>
      </dsp:nvSpPr>
      <dsp:spPr>
        <a:xfrm>
          <a:off x="0" y="174419"/>
          <a:ext cx="8128000"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dirty="0" smtClean="0"/>
            <a:t>User visits the authorization page https://facebook.com/dialog/oauth?response_type=token&amp;client_id=2 865368247587&amp;redirect_uri=</a:t>
          </a:r>
          <a:r>
            <a:rPr lang="en-US" altLang="en-US" sz="1800" kern="1200" dirty="0" err="1" smtClean="0"/>
            <a:t>everydaycity.com&amp;scope</a:t>
          </a:r>
          <a:r>
            <a:rPr lang="en-US" altLang="en-US" sz="1800" kern="1200" dirty="0" smtClean="0"/>
            <a:t>=email </a:t>
          </a:r>
          <a:endParaRPr lang="en-US" sz="1800" kern="1200" dirty="0"/>
        </a:p>
      </dsp:txBody>
      <dsp:txXfrm>
        <a:off x="0" y="174419"/>
        <a:ext cx="8128000" cy="1216800"/>
      </dsp:txXfrm>
    </dsp:sp>
    <dsp:sp modelId="{633AA02E-9DF7-4BCF-9107-D031FD2804EF}">
      <dsp:nvSpPr>
        <dsp:cNvPr id="0" name=""/>
        <dsp:cNvSpPr/>
      </dsp:nvSpPr>
      <dsp:spPr>
        <a:xfrm>
          <a:off x="0" y="1578420"/>
          <a:ext cx="8128000"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dirty="0" smtClean="0"/>
            <a:t>On success, user is redirected back to your site with the access token in the fragment https://example.com/auth#token=ACCESS_TOKEN </a:t>
          </a:r>
          <a:endParaRPr lang="en-US" sz="1800" kern="1200" dirty="0"/>
        </a:p>
      </dsp:txBody>
      <dsp:txXfrm>
        <a:off x="0" y="1578420"/>
        <a:ext cx="8128000" cy="1216800"/>
      </dsp:txXfrm>
    </dsp:sp>
    <dsp:sp modelId="{B4A2B645-48F1-432B-8081-BDBF1400243D}">
      <dsp:nvSpPr>
        <dsp:cNvPr id="0" name=""/>
        <dsp:cNvSpPr/>
      </dsp:nvSpPr>
      <dsp:spPr>
        <a:xfrm>
          <a:off x="0" y="2982420"/>
          <a:ext cx="8128000" cy="121680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dirty="0" smtClean="0"/>
            <a:t>On error, user is redirected back to your site with error code </a:t>
          </a:r>
        </a:p>
        <a:p>
          <a:pPr lvl="0" algn="l" defTabSz="800100">
            <a:lnSpc>
              <a:spcPct val="90000"/>
            </a:lnSpc>
            <a:spcBef>
              <a:spcPct val="0"/>
            </a:spcBef>
            <a:spcAft>
              <a:spcPct val="35000"/>
            </a:spcAft>
          </a:pPr>
          <a:r>
            <a:rPr lang="en-US" altLang="en-US" sz="1800" kern="1200" dirty="0" smtClean="0">
              <a:hlinkClick xmlns:r="http://schemas.openxmlformats.org/officeDocument/2006/relationships" r:id="rId1"/>
            </a:rPr>
            <a:t>https://example.com/auth#error=access_denied</a:t>
          </a:r>
          <a:endParaRPr lang="en-US" altLang="en-US" sz="1800" kern="1200" dirty="0"/>
        </a:p>
      </dsp:txBody>
      <dsp:txXfrm>
        <a:off x="0" y="2982420"/>
        <a:ext cx="8128000" cy="1216800"/>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7BBB1E5-57E6-454F-B326-64D550CFE8D3}">
      <dsp:nvSpPr>
        <dsp:cNvPr id="0" name=""/>
        <dsp:cNvSpPr/>
      </dsp:nvSpPr>
      <dsp:spPr>
        <a:xfrm>
          <a:off x="0" y="712994"/>
          <a:ext cx="3038928" cy="39926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en-US" sz="1800" kern="1200" dirty="0" err="1" smtClean="0"/>
            <a:t>OAuth</a:t>
          </a:r>
          <a:r>
            <a:rPr lang="en-US" altLang="en-US" sz="1800" kern="1200" dirty="0" smtClean="0"/>
            <a:t> 2.0 </a:t>
          </a:r>
          <a:r>
            <a:rPr lang="en-US" altLang="en-US" sz="1800" kern="1200" dirty="0" smtClean="0">
              <a:hlinkClick xmlns:r="http://schemas.openxmlformats.org/officeDocument/2006/relationships" r:id="rId1"/>
            </a:rPr>
            <a:t>core</a:t>
          </a:r>
          <a:r>
            <a:rPr lang="en-US" altLang="en-US" sz="1800" kern="1200" dirty="0" smtClean="0"/>
            <a:t> specification does not mandate any token type. At the same time at any point token requester (client) cannot decide which token type it needs. It's purely up to the Authorization Server to decide which token type to be returned in the Access Token response. So, the </a:t>
          </a:r>
          <a:r>
            <a:rPr lang="en-US" altLang="en-US" sz="1800" b="1" kern="1200" dirty="0" smtClean="0"/>
            <a:t>token type comes in to action in phase-2 when Authorization Server returning back the </a:t>
          </a:r>
          <a:r>
            <a:rPr lang="en-US" altLang="en-US" sz="1800" b="1" kern="1200" dirty="0" err="1" smtClean="0"/>
            <a:t>OAuth</a:t>
          </a:r>
          <a:r>
            <a:rPr lang="en-US" altLang="en-US" sz="1800" b="1" kern="1200" dirty="0" smtClean="0"/>
            <a:t> 2.0 Access Token.</a:t>
          </a:r>
          <a:endParaRPr lang="en-US" sz="1800" kern="1200" dirty="0"/>
        </a:p>
      </dsp:txBody>
      <dsp:txXfrm>
        <a:off x="0" y="712994"/>
        <a:ext cx="3038928" cy="3992677"/>
      </dsp:txXfrm>
    </dsp:sp>
    <dsp:sp modelId="{BDA698C4-5673-476B-A5D0-15C1D9312BFB}">
      <dsp:nvSpPr>
        <dsp:cNvPr id="0" name=""/>
        <dsp:cNvSpPr/>
      </dsp:nvSpPr>
      <dsp:spPr>
        <a:xfrm>
          <a:off x="3342821" y="717242"/>
          <a:ext cx="3038928" cy="398418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en-US" sz="1800" kern="1200" dirty="0" smtClean="0"/>
            <a:t>The access token type provides the client with the information required to successfully utilize the access token to make a protected resource request (along with type-specific attributes).</a:t>
          </a:r>
          <a:endParaRPr lang="en-US" sz="1800" kern="1200" dirty="0"/>
        </a:p>
      </dsp:txBody>
      <dsp:txXfrm>
        <a:off x="3342821" y="717242"/>
        <a:ext cx="3038928" cy="3984181"/>
      </dsp:txXfrm>
    </dsp:sp>
    <dsp:sp modelId="{8B5ECBB5-C905-4AEA-851F-DDE86135A0A4}">
      <dsp:nvSpPr>
        <dsp:cNvPr id="0" name=""/>
        <dsp:cNvSpPr/>
      </dsp:nvSpPr>
      <dsp:spPr>
        <a:xfrm>
          <a:off x="6685642" y="717242"/>
          <a:ext cx="3038928" cy="398418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en-US" sz="1800" kern="1200" dirty="0" smtClean="0"/>
            <a:t>Each access token type definition specifies the additional attributes (if any) sent to the client together with the "access token" response parameter. It also defines the HTTP authentication method used to include the access token when making a protected resource request.</a:t>
          </a:r>
          <a:endParaRPr lang="en-US" sz="1800" kern="1200" dirty="0"/>
        </a:p>
      </dsp:txBody>
      <dsp:txXfrm>
        <a:off x="6685642" y="717242"/>
        <a:ext cx="3038928" cy="3984181"/>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4888F84-28D2-4F56-A236-E5C9D3F7E3FF}">
      <dsp:nvSpPr>
        <dsp:cNvPr id="0" name=""/>
        <dsp:cNvSpPr/>
      </dsp:nvSpPr>
      <dsp:spPr>
        <a:xfrm>
          <a:off x="0" y="440073"/>
          <a:ext cx="8128000" cy="608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altLang="en-US" sz="2600" kern="1200" dirty="0" smtClean="0"/>
            <a:t>Centralizing account management and permissions: </a:t>
          </a:r>
          <a:endParaRPr lang="en-US" sz="2600" kern="1200" dirty="0"/>
        </a:p>
      </dsp:txBody>
      <dsp:txXfrm>
        <a:off x="0" y="440073"/>
        <a:ext cx="8128000" cy="608400"/>
      </dsp:txXfrm>
    </dsp:sp>
    <dsp:sp modelId="{984B8D46-0FC8-4A8E-A5D2-8443F035AECB}">
      <dsp:nvSpPr>
        <dsp:cNvPr id="0" name=""/>
        <dsp:cNvSpPr/>
      </dsp:nvSpPr>
      <dsp:spPr>
        <a:xfrm>
          <a:off x="0" y="1048473"/>
          <a:ext cx="8128000" cy="322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altLang="en-US" sz="2000" kern="1200" dirty="0" err="1" smtClean="0"/>
            <a:t>OAuth</a:t>
          </a:r>
          <a:r>
            <a:rPr lang="en-US" altLang="en-US" sz="2000" kern="1200" dirty="0" smtClean="0"/>
            <a:t> 2.0 adds an extra dimension - more information for the access decision </a:t>
          </a:r>
          <a:endParaRPr lang="en-US" sz="2000" kern="1200" dirty="0"/>
        </a:p>
        <a:p>
          <a:pPr marL="228600" lvl="1" indent="-228600" algn="l" defTabSz="889000">
            <a:lnSpc>
              <a:spcPct val="90000"/>
            </a:lnSpc>
            <a:spcBef>
              <a:spcPct val="0"/>
            </a:spcBef>
            <a:spcAft>
              <a:spcPct val="20000"/>
            </a:spcAft>
            <a:buChar char="••"/>
          </a:pPr>
          <a:r>
            <a:rPr lang="en-US" altLang="en-US" sz="2000" kern="1200" smtClean="0"/>
            <a:t>Standards always help in security </a:t>
          </a:r>
          <a:endParaRPr lang="en-US" altLang="en-US" sz="2000" kern="1200" dirty="0"/>
        </a:p>
        <a:p>
          <a:pPr marL="228600" lvl="1" indent="-228600" algn="l" defTabSz="889000">
            <a:lnSpc>
              <a:spcPct val="90000"/>
            </a:lnSpc>
            <a:spcBef>
              <a:spcPct val="0"/>
            </a:spcBef>
            <a:spcAft>
              <a:spcPct val="20000"/>
            </a:spcAft>
            <a:buChar char="••"/>
          </a:pPr>
          <a:r>
            <a:rPr lang="en-US" altLang="en-US" sz="2000" kern="1200" smtClean="0"/>
            <a:t>Lightweight - easy to curl </a:t>
          </a:r>
          <a:endParaRPr lang="en-US" altLang="en-US" sz="2000" kern="1200" dirty="0"/>
        </a:p>
        <a:p>
          <a:pPr marL="228600" lvl="1" indent="-228600" algn="l" defTabSz="889000">
            <a:lnSpc>
              <a:spcPct val="90000"/>
            </a:lnSpc>
            <a:spcBef>
              <a:spcPct val="0"/>
            </a:spcBef>
            <a:spcAft>
              <a:spcPct val="20000"/>
            </a:spcAft>
            <a:buChar char="••"/>
          </a:pPr>
          <a:r>
            <a:rPr lang="en-US" altLang="en-US" sz="2000" kern="1200" smtClean="0"/>
            <a:t>Requires HTTPS for secure operation, but you can test with HTTP</a:t>
          </a:r>
          <a:endParaRPr lang="en-US" altLang="en-US" sz="2000" kern="1200" dirty="0"/>
        </a:p>
        <a:p>
          <a:pPr marL="228600" lvl="1" indent="-228600" algn="l" defTabSz="889000">
            <a:lnSpc>
              <a:spcPct val="90000"/>
            </a:lnSpc>
            <a:spcBef>
              <a:spcPct val="0"/>
            </a:spcBef>
            <a:spcAft>
              <a:spcPct val="20000"/>
            </a:spcAft>
            <a:buChar char="••"/>
          </a:pPr>
          <a:r>
            <a:rPr lang="en-US" altLang="en-US" sz="2000" kern="1200" dirty="0" smtClean="0"/>
            <a:t>Bearer can be simply understood as "give access to who ever brings the bearer token." One valid token and no question asked. On the other hand if you choose Mac and </a:t>
          </a:r>
          <a:r>
            <a:rPr lang="en-US" altLang="en-US" sz="2000" kern="1200" dirty="0" err="1" smtClean="0"/>
            <a:t>sign_type</a:t>
          </a:r>
          <a:r>
            <a:rPr lang="en-US" altLang="en-US" sz="2000" kern="1200" dirty="0" smtClean="0"/>
            <a:t>(default hmac-sha-1 on most implementation), the access token is generated and kept as secret in Key Manager as a attribute, and an encrypted secret is sent back as </a:t>
          </a:r>
          <a:r>
            <a:rPr lang="en-US" altLang="en-US" sz="2000" kern="1200" dirty="0" err="1" smtClean="0"/>
            <a:t>access_token</a:t>
          </a:r>
          <a:r>
            <a:rPr lang="en-US" altLang="en-US" sz="2000" kern="1200" dirty="0" smtClean="0"/>
            <a:t>.</a:t>
          </a:r>
          <a:endParaRPr lang="en-US" altLang="en-US" sz="2000" kern="1200" dirty="0"/>
        </a:p>
      </dsp:txBody>
      <dsp:txXfrm>
        <a:off x="0" y="1048473"/>
        <a:ext cx="8128000" cy="32292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574AFBD-49AA-4F0C-9975-480A7D682B77}">
      <dsp:nvSpPr>
        <dsp:cNvPr id="0" name=""/>
        <dsp:cNvSpPr/>
      </dsp:nvSpPr>
      <dsp:spPr>
        <a:xfrm>
          <a:off x="3359" y="242512"/>
          <a:ext cx="4504999" cy="493364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altLang="en-US" sz="2400" b="1" kern="1200" dirty="0" smtClean="0"/>
            <a:t>Description</a:t>
          </a:r>
        </a:p>
        <a:p>
          <a:pPr lvl="0" algn="l" defTabSz="1066800">
            <a:lnSpc>
              <a:spcPct val="90000"/>
            </a:lnSpc>
            <a:spcBef>
              <a:spcPct val="0"/>
            </a:spcBef>
            <a:spcAft>
              <a:spcPct val="35000"/>
            </a:spcAft>
          </a:pPr>
          <a:r>
            <a:rPr lang="en-US" altLang="en-US" sz="2000" kern="1200" dirty="0" smtClean="0"/>
            <a:t>Something of a lowest common denominator.</a:t>
          </a:r>
        </a:p>
        <a:p>
          <a:pPr lvl="0" algn="l" defTabSz="1066800">
            <a:lnSpc>
              <a:spcPct val="90000"/>
            </a:lnSpc>
            <a:spcBef>
              <a:spcPct val="0"/>
            </a:spcBef>
            <a:spcAft>
              <a:spcPct val="35000"/>
            </a:spcAft>
          </a:pPr>
          <a:r>
            <a:rPr lang="en-US" altLang="en-US" sz="2000" kern="1200" dirty="0" smtClean="0"/>
            <a:t>Supported on practically all servers natively and out of the box.</a:t>
          </a:r>
        </a:p>
        <a:p>
          <a:pPr lvl="0" algn="l" defTabSz="1066800">
            <a:lnSpc>
              <a:spcPct val="90000"/>
            </a:lnSpc>
            <a:spcBef>
              <a:spcPct val="0"/>
            </a:spcBef>
            <a:spcAft>
              <a:spcPct val="35000"/>
            </a:spcAft>
          </a:pPr>
          <a:r>
            <a:rPr lang="en-US" altLang="en-US" sz="2000" kern="1200" dirty="0" smtClean="0"/>
            <a:t>Ubiquitous support on the client side in all languages.</a:t>
          </a:r>
        </a:p>
        <a:p>
          <a:pPr lvl="0" algn="l" defTabSz="1066800">
            <a:lnSpc>
              <a:spcPct val="90000"/>
            </a:lnSpc>
            <a:spcBef>
              <a:spcPct val="0"/>
            </a:spcBef>
            <a:spcAft>
              <a:spcPct val="35000"/>
            </a:spcAft>
          </a:pPr>
          <a:r>
            <a:rPr lang="en-US" altLang="en-US" sz="2000" kern="1200" dirty="0" smtClean="0"/>
            <a:t>Good support in Spring Security </a:t>
          </a:r>
        </a:p>
        <a:p>
          <a:pPr lvl="0" algn="l" defTabSz="1066800">
            <a:lnSpc>
              <a:spcPct val="90000"/>
            </a:lnSpc>
            <a:spcBef>
              <a:spcPct val="0"/>
            </a:spcBef>
            <a:spcAft>
              <a:spcPct val="35000"/>
            </a:spcAft>
          </a:pPr>
          <a:r>
            <a:rPr lang="en-US" altLang="en-US" sz="2000" kern="1200" dirty="0" smtClean="0"/>
            <a:t>Spring Boot </a:t>
          </a:r>
          <a:r>
            <a:rPr lang="en-US" altLang="en-US" sz="2000" kern="1200" dirty="0" err="1" smtClean="0"/>
            <a:t>autoconfigures</a:t>
          </a:r>
          <a:r>
            <a:rPr lang="en-US" altLang="en-US" sz="2000" kern="1200" dirty="0" smtClean="0"/>
            <a:t> it out of the box </a:t>
          </a:r>
          <a:endParaRPr lang="en-US" sz="2000" kern="1200" dirty="0"/>
        </a:p>
      </dsp:txBody>
      <dsp:txXfrm>
        <a:off x="3359" y="242512"/>
        <a:ext cx="4504999" cy="4933642"/>
      </dsp:txXfrm>
    </dsp:sp>
    <dsp:sp modelId="{D9B91ECE-AAF2-46DE-8764-786AE19AF9D4}">
      <dsp:nvSpPr>
        <dsp:cNvPr id="0" name=""/>
        <dsp:cNvSpPr/>
      </dsp:nvSpPr>
      <dsp:spPr>
        <a:xfrm>
          <a:off x="5265199" y="242512"/>
          <a:ext cx="4504999" cy="487181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altLang="en-US" sz="2400" b="1" kern="1200" dirty="0" smtClean="0"/>
            <a:t>What’s wrong with it?</a:t>
          </a:r>
        </a:p>
        <a:p>
          <a:pPr lvl="0" algn="l" defTabSz="1066800">
            <a:lnSpc>
              <a:spcPct val="90000"/>
            </a:lnSpc>
            <a:spcBef>
              <a:spcPct val="0"/>
            </a:spcBef>
            <a:spcAft>
              <a:spcPct val="35000"/>
            </a:spcAft>
          </a:pPr>
          <a:r>
            <a:rPr lang="en-US" altLang="en-US" sz="2000" kern="1200" dirty="0" smtClean="0"/>
            <a:t>Where do you get the credentials (the username and password)? </a:t>
          </a:r>
        </a:p>
        <a:p>
          <a:pPr lvl="0" algn="l" defTabSz="1066800">
            <a:lnSpc>
              <a:spcPct val="90000"/>
            </a:lnSpc>
            <a:spcBef>
              <a:spcPct val="0"/>
            </a:spcBef>
            <a:spcAft>
              <a:spcPct val="35000"/>
            </a:spcAft>
          </a:pPr>
          <a:r>
            <a:rPr lang="en-US" altLang="en-US" sz="2000" kern="1200" dirty="0" smtClean="0"/>
            <a:t>Fine for systems where all participants can share secrets securely </a:t>
          </a:r>
        </a:p>
        <a:p>
          <a:pPr lvl="0" algn="l" defTabSz="1066800">
            <a:lnSpc>
              <a:spcPct val="90000"/>
            </a:lnSpc>
            <a:spcBef>
              <a:spcPct val="0"/>
            </a:spcBef>
            <a:spcAft>
              <a:spcPct val="35000"/>
            </a:spcAft>
          </a:pPr>
          <a:r>
            <a:rPr lang="en-US" altLang="en-US" sz="2000" kern="1200" dirty="0" smtClean="0"/>
            <a:t>In practice that means small systems Only supports username/password </a:t>
          </a:r>
        </a:p>
        <a:p>
          <a:pPr lvl="0" algn="l" defTabSz="1066800">
            <a:lnSpc>
              <a:spcPct val="90000"/>
            </a:lnSpc>
            <a:spcBef>
              <a:spcPct val="0"/>
            </a:spcBef>
            <a:spcAft>
              <a:spcPct val="35000"/>
            </a:spcAft>
          </a:pPr>
          <a:r>
            <a:rPr lang="en-US" altLang="en-US" sz="2000" kern="1200" dirty="0" smtClean="0"/>
            <a:t>Only covers authentication </a:t>
          </a:r>
        </a:p>
        <a:p>
          <a:pPr lvl="0" algn="l" defTabSz="1066800">
            <a:lnSpc>
              <a:spcPct val="90000"/>
            </a:lnSpc>
            <a:spcBef>
              <a:spcPct val="0"/>
            </a:spcBef>
            <a:spcAft>
              <a:spcPct val="35000"/>
            </a:spcAft>
          </a:pPr>
          <a:r>
            <a:rPr lang="en-US" altLang="en-US" sz="2000" kern="1200" dirty="0" smtClean="0"/>
            <a:t>No distinction between users and machines</a:t>
          </a:r>
        </a:p>
        <a:p>
          <a:pPr lvl="0" algn="l" defTabSz="1066800">
            <a:lnSpc>
              <a:spcPct val="90000"/>
            </a:lnSpc>
            <a:spcBef>
              <a:spcPct val="0"/>
            </a:spcBef>
            <a:spcAft>
              <a:spcPct val="35000"/>
            </a:spcAft>
          </a:pPr>
          <a:endParaRPr lang="en-US" altLang="en-US" sz="2000" kern="1200" dirty="0" smtClean="0"/>
        </a:p>
        <a:p>
          <a:pPr lvl="0" algn="l" defTabSz="1066800">
            <a:lnSpc>
              <a:spcPct val="90000"/>
            </a:lnSpc>
            <a:spcBef>
              <a:spcPct val="0"/>
            </a:spcBef>
            <a:spcAft>
              <a:spcPct val="35000"/>
            </a:spcAft>
          </a:pPr>
          <a:endParaRPr lang="en-US" sz="2000" kern="1200" dirty="0"/>
        </a:p>
      </dsp:txBody>
      <dsp:txXfrm>
        <a:off x="5265199" y="242512"/>
        <a:ext cx="4504999" cy="4871815"/>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40ABF5-FC83-410B-9761-4EE23F9E739F}">
      <dsp:nvSpPr>
        <dsp:cNvPr id="0" name=""/>
        <dsp:cNvSpPr/>
      </dsp:nvSpPr>
      <dsp:spPr>
        <a:xfrm>
          <a:off x="0" y="499964"/>
          <a:ext cx="9724571" cy="130308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dirty="0" smtClean="0"/>
            <a:t>We create a minimal application that uses Facebook for authentication using auto-configuration features in Spring Boot.</a:t>
          </a:r>
          <a:endParaRPr lang="en-US" sz="1800" kern="1200" dirty="0"/>
        </a:p>
      </dsp:txBody>
      <dsp:txXfrm>
        <a:off x="0" y="499964"/>
        <a:ext cx="9724571" cy="1303087"/>
      </dsp:txXfrm>
    </dsp:sp>
    <dsp:sp modelId="{F44A9130-494A-49CC-8DA0-0104B34D7665}">
      <dsp:nvSpPr>
        <dsp:cNvPr id="0" name=""/>
        <dsp:cNvSpPr/>
      </dsp:nvSpPr>
      <dsp:spPr>
        <a:xfrm>
          <a:off x="0" y="1854891"/>
          <a:ext cx="9724571" cy="130308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dirty="0" smtClean="0"/>
            <a:t>When you visit the home page at http://localhost:8080. Instead of the home page you should be redirected to login with Facebook. If you do that, and accept any authorizations you are asked to make, you will be redirected back to the local app and the home page will be visible. </a:t>
          </a:r>
        </a:p>
        <a:p>
          <a:pPr lvl="0" algn="l" defTabSz="800100">
            <a:lnSpc>
              <a:spcPct val="90000"/>
            </a:lnSpc>
            <a:spcBef>
              <a:spcPct val="0"/>
            </a:spcBef>
            <a:spcAft>
              <a:spcPct val="35000"/>
            </a:spcAft>
          </a:pPr>
          <a:endParaRPr lang="en-US" sz="1800" kern="1200" dirty="0"/>
        </a:p>
      </dsp:txBody>
      <dsp:txXfrm>
        <a:off x="0" y="1854891"/>
        <a:ext cx="9724571" cy="1303087"/>
      </dsp:txXfrm>
    </dsp:sp>
    <dsp:sp modelId="{76F9B4FF-008C-45FD-9DE8-0350EF570C81}">
      <dsp:nvSpPr>
        <dsp:cNvPr id="0" name=""/>
        <dsp:cNvSpPr/>
      </dsp:nvSpPr>
      <dsp:spPr>
        <a:xfrm>
          <a:off x="0" y="3209819"/>
          <a:ext cx="9724571" cy="130308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kern="1200" dirty="0" smtClean="0"/>
            <a:t>If you stay logged into Facebook, you won’t have to re-authenticate with this local app, even if you open it in a fresh browser with no cookies and no cached data. (That’s what Single Sign On means.)</a:t>
          </a:r>
          <a:endParaRPr lang="en-US" sz="1800" kern="1200" dirty="0"/>
        </a:p>
      </dsp:txBody>
      <dsp:txXfrm>
        <a:off x="0" y="3209819"/>
        <a:ext cx="9724571" cy="1303087"/>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40ABF5-FC83-410B-9761-4EE23F9E739F}">
      <dsp:nvSpPr>
        <dsp:cNvPr id="0" name=""/>
        <dsp:cNvSpPr/>
      </dsp:nvSpPr>
      <dsp:spPr>
        <a:xfrm>
          <a:off x="0" y="317579"/>
          <a:ext cx="9724571" cy="141891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altLang="en-US" sz="2100" kern="1200" dirty="0" smtClean="0"/>
            <a:t>The app is a Client Application and it uses the authorization code grant to obtain an access token from Facebook (the Authorization Server). </a:t>
          </a:r>
          <a:endParaRPr lang="en-US" sz="2100" kern="1200" dirty="0"/>
        </a:p>
      </dsp:txBody>
      <dsp:txXfrm>
        <a:off x="0" y="317579"/>
        <a:ext cx="9724571" cy="1418917"/>
      </dsp:txXfrm>
    </dsp:sp>
    <dsp:sp modelId="{F44A9130-494A-49CC-8DA0-0104B34D7665}">
      <dsp:nvSpPr>
        <dsp:cNvPr id="0" name=""/>
        <dsp:cNvSpPr/>
      </dsp:nvSpPr>
      <dsp:spPr>
        <a:xfrm>
          <a:off x="0" y="1796976"/>
          <a:ext cx="9724571" cy="141891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altLang="en-US" sz="2100" kern="1200" dirty="0" smtClean="0"/>
            <a:t>It then uses the access token to ask Facebook for some personal details (only what you permitted it to do), including your login ID and your name. In this phase </a:t>
          </a:r>
          <a:r>
            <a:rPr lang="en-US" altLang="en-US" sz="2100" kern="1200" dirty="0" err="1" smtClean="0"/>
            <a:t>facebook</a:t>
          </a:r>
          <a:r>
            <a:rPr lang="en-US" altLang="en-US" sz="2100" kern="1200" dirty="0" smtClean="0"/>
            <a:t> is acting as a Resource Server, decoding the token that you send and checking it gives the app permission to access the user’s details.</a:t>
          </a:r>
          <a:endParaRPr lang="en-US" sz="2100" kern="1200" dirty="0"/>
        </a:p>
      </dsp:txBody>
      <dsp:txXfrm>
        <a:off x="0" y="1796976"/>
        <a:ext cx="9724571" cy="1418917"/>
      </dsp:txXfrm>
    </dsp:sp>
    <dsp:sp modelId="{76F9B4FF-008C-45FD-9DE8-0350EF570C81}">
      <dsp:nvSpPr>
        <dsp:cNvPr id="0" name=""/>
        <dsp:cNvSpPr/>
      </dsp:nvSpPr>
      <dsp:spPr>
        <a:xfrm>
          <a:off x="0" y="3276374"/>
          <a:ext cx="9724571" cy="141891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altLang="en-US" sz="2100" kern="1200" dirty="0" smtClean="0"/>
            <a:t>If that process is successful the app inserts the user details into the Spring Security context so that you are authenticated.</a:t>
          </a:r>
          <a:endParaRPr lang="en-US" sz="2100" kern="1200" dirty="0"/>
        </a:p>
      </dsp:txBody>
      <dsp:txXfrm>
        <a:off x="0" y="3276374"/>
        <a:ext cx="9724571" cy="1418917"/>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5BDA97C-10AB-4656-8EFF-AC6D2BEB8FA6}">
      <dsp:nvSpPr>
        <dsp:cNvPr id="0" name=""/>
        <dsp:cNvSpPr/>
      </dsp:nvSpPr>
      <dsp:spPr>
        <a:xfrm>
          <a:off x="1320" y="1221694"/>
          <a:ext cx="5151313" cy="309078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en-US" sz="2000" kern="1200" dirty="0" smtClean="0"/>
            <a:t>-Security Assertion Markup Language</a:t>
          </a:r>
        </a:p>
        <a:p>
          <a:pPr lvl="0" algn="l" defTabSz="889000">
            <a:lnSpc>
              <a:spcPct val="90000"/>
            </a:lnSpc>
            <a:spcBef>
              <a:spcPct val="0"/>
            </a:spcBef>
            <a:spcAft>
              <a:spcPct val="35000"/>
            </a:spcAft>
          </a:pPr>
          <a:r>
            <a:rPr lang="en-US" altLang="en-US" sz="2000" kern="1200" dirty="0" smtClean="0"/>
            <a:t>-XML based protocol</a:t>
          </a:r>
        </a:p>
        <a:p>
          <a:pPr lvl="0" algn="l" defTabSz="889000">
            <a:lnSpc>
              <a:spcPct val="90000"/>
            </a:lnSpc>
            <a:spcBef>
              <a:spcPct val="0"/>
            </a:spcBef>
            <a:spcAft>
              <a:spcPct val="35000"/>
            </a:spcAft>
          </a:pPr>
          <a:r>
            <a:rPr lang="en-US" altLang="en-US" sz="2000" kern="1200" dirty="0" smtClean="0"/>
            <a:t>Flexible and extensible protocol designed to be used by other standards</a:t>
          </a:r>
        </a:p>
        <a:p>
          <a:pPr lvl="0" algn="l" defTabSz="889000">
            <a:lnSpc>
              <a:spcPct val="90000"/>
            </a:lnSpc>
            <a:spcBef>
              <a:spcPct val="0"/>
            </a:spcBef>
            <a:spcAft>
              <a:spcPct val="35000"/>
            </a:spcAft>
          </a:pPr>
          <a:r>
            <a:rPr lang="en-US" altLang="en-US" sz="2000" kern="1200" dirty="0" smtClean="0"/>
            <a:t>OASIS approved standard</a:t>
          </a:r>
        </a:p>
        <a:p>
          <a:pPr lvl="0" algn="l" defTabSz="889000">
            <a:lnSpc>
              <a:spcPct val="90000"/>
            </a:lnSpc>
            <a:spcBef>
              <a:spcPct val="0"/>
            </a:spcBef>
            <a:spcAft>
              <a:spcPct val="35000"/>
            </a:spcAft>
          </a:pPr>
          <a:r>
            <a:rPr lang="en-US" altLang="en-US" sz="2000" kern="1200" dirty="0" smtClean="0"/>
            <a:t>    -SAML 1.0 November 2002</a:t>
          </a:r>
        </a:p>
        <a:p>
          <a:pPr lvl="0" algn="l" defTabSz="889000">
            <a:lnSpc>
              <a:spcPct val="90000"/>
            </a:lnSpc>
            <a:spcBef>
              <a:spcPct val="0"/>
            </a:spcBef>
            <a:spcAft>
              <a:spcPct val="35000"/>
            </a:spcAft>
          </a:pPr>
          <a:r>
            <a:rPr lang="en-US" altLang="en-US" sz="2000" kern="1200" dirty="0" smtClean="0"/>
            <a:t>    -SAML 1.1 September 2003</a:t>
          </a:r>
        </a:p>
        <a:p>
          <a:pPr lvl="0" algn="l" defTabSz="889000">
            <a:lnSpc>
              <a:spcPct val="90000"/>
            </a:lnSpc>
            <a:spcBef>
              <a:spcPct val="0"/>
            </a:spcBef>
            <a:spcAft>
              <a:spcPct val="35000"/>
            </a:spcAft>
          </a:pPr>
          <a:r>
            <a:rPr lang="en-US" altLang="en-US" sz="2000" kern="1200" dirty="0" smtClean="0"/>
            <a:t>    -SAML 2.0 March 2005</a:t>
          </a:r>
          <a:endParaRPr lang="en-US" sz="2000" kern="1200" dirty="0"/>
        </a:p>
      </dsp:txBody>
      <dsp:txXfrm>
        <a:off x="1320" y="1221694"/>
        <a:ext cx="5151313" cy="3090788"/>
      </dsp:txXfrm>
    </dsp:sp>
    <dsp:sp modelId="{9B38D442-26C2-43EE-8B20-5EAC59D4D0E3}">
      <dsp:nvSpPr>
        <dsp:cNvPr id="0" name=""/>
        <dsp:cNvSpPr/>
      </dsp:nvSpPr>
      <dsp:spPr>
        <a:xfrm>
          <a:off x="5667765" y="1221694"/>
          <a:ext cx="5151313" cy="309078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en-US" sz="2000" b="1" kern="1200" dirty="0" smtClean="0"/>
            <a:t>Advantages of SAML:</a:t>
          </a:r>
        </a:p>
        <a:p>
          <a:pPr lvl="0" algn="l" defTabSz="889000">
            <a:lnSpc>
              <a:spcPct val="90000"/>
            </a:lnSpc>
            <a:spcBef>
              <a:spcPct val="0"/>
            </a:spcBef>
            <a:spcAft>
              <a:spcPct val="35000"/>
            </a:spcAft>
          </a:pPr>
          <a:r>
            <a:rPr lang="en-US" altLang="en-US" sz="2000" kern="1200" dirty="0" smtClean="0"/>
            <a:t>-Platform neutral</a:t>
          </a:r>
        </a:p>
        <a:p>
          <a:pPr lvl="0" algn="l" defTabSz="889000">
            <a:lnSpc>
              <a:spcPct val="90000"/>
            </a:lnSpc>
            <a:spcBef>
              <a:spcPct val="0"/>
            </a:spcBef>
            <a:spcAft>
              <a:spcPct val="35000"/>
            </a:spcAft>
          </a:pPr>
          <a:r>
            <a:rPr lang="en-US" altLang="en-US" sz="2000" kern="1200" dirty="0" smtClean="0"/>
            <a:t>-Loose coupling of directories</a:t>
          </a:r>
        </a:p>
        <a:p>
          <a:pPr lvl="0" algn="l" defTabSz="889000">
            <a:lnSpc>
              <a:spcPct val="90000"/>
            </a:lnSpc>
            <a:spcBef>
              <a:spcPct val="0"/>
            </a:spcBef>
            <a:spcAft>
              <a:spcPct val="35000"/>
            </a:spcAft>
          </a:pPr>
          <a:r>
            <a:rPr lang="en-US" altLang="en-US" sz="2000" kern="1200" dirty="0" smtClean="0"/>
            <a:t>-Improved online experience for end users</a:t>
          </a:r>
        </a:p>
        <a:p>
          <a:pPr lvl="0" algn="l" defTabSz="889000">
            <a:lnSpc>
              <a:spcPct val="90000"/>
            </a:lnSpc>
            <a:spcBef>
              <a:spcPct val="0"/>
            </a:spcBef>
            <a:spcAft>
              <a:spcPct val="35000"/>
            </a:spcAft>
          </a:pPr>
          <a:r>
            <a:rPr lang="en-US" altLang="en-US" sz="2000" kern="1200" dirty="0" smtClean="0"/>
            <a:t>-Supported by many SAAS Applications</a:t>
          </a:r>
        </a:p>
        <a:p>
          <a:pPr lvl="0" algn="l" defTabSz="889000">
            <a:lnSpc>
              <a:spcPct val="90000"/>
            </a:lnSpc>
            <a:spcBef>
              <a:spcPct val="0"/>
            </a:spcBef>
            <a:spcAft>
              <a:spcPct val="35000"/>
            </a:spcAft>
          </a:pPr>
          <a:r>
            <a:rPr lang="en-US" altLang="en-US" sz="2000" kern="1200" dirty="0" smtClean="0"/>
            <a:t>-Strong commercial and open source support</a:t>
          </a:r>
          <a:endParaRPr lang="en-US" sz="2000" kern="1200" dirty="0"/>
        </a:p>
      </dsp:txBody>
      <dsp:txXfrm>
        <a:off x="5667765" y="1221694"/>
        <a:ext cx="5151313" cy="3090788"/>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06591DE-A444-4FD3-9E2D-222A6AED9787}">
      <dsp:nvSpPr>
        <dsp:cNvPr id="0" name=""/>
        <dsp:cNvSpPr/>
      </dsp:nvSpPr>
      <dsp:spPr>
        <a:xfrm>
          <a:off x="0" y="1291"/>
          <a:ext cx="8128000" cy="1248617"/>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en-US" sz="1800" b="1" kern="1200" dirty="0" smtClean="0"/>
            <a:t>3 Main Protocols—</a:t>
          </a:r>
          <a:r>
            <a:rPr lang="en-US" sz="1800" b="1" kern="1200" dirty="0" smtClean="0"/>
            <a:t>Assertions:</a:t>
          </a:r>
          <a:r>
            <a:rPr lang="en-US" sz="1800" kern="1200" dirty="0" smtClean="0"/>
            <a:t>  </a:t>
          </a:r>
        </a:p>
        <a:p>
          <a:pPr lvl="0" algn="l" defTabSz="800100">
            <a:lnSpc>
              <a:spcPct val="90000"/>
            </a:lnSpc>
            <a:spcBef>
              <a:spcPct val="0"/>
            </a:spcBef>
            <a:spcAft>
              <a:spcPct val="35000"/>
            </a:spcAft>
          </a:pPr>
          <a:r>
            <a:rPr lang="en-US" sz="1800" kern="1200" dirty="0" smtClean="0"/>
            <a:t>a. Authentication statements </a:t>
          </a:r>
        </a:p>
        <a:p>
          <a:pPr lvl="0" algn="l" defTabSz="800100">
            <a:lnSpc>
              <a:spcPct val="90000"/>
            </a:lnSpc>
            <a:spcBef>
              <a:spcPct val="0"/>
            </a:spcBef>
            <a:spcAft>
              <a:spcPct val="35000"/>
            </a:spcAft>
          </a:pPr>
          <a:r>
            <a:rPr lang="en-US" sz="1800" kern="1200" dirty="0" smtClean="0"/>
            <a:t>b. Attribute statements </a:t>
          </a:r>
        </a:p>
        <a:p>
          <a:pPr lvl="0" algn="l" defTabSz="800100">
            <a:lnSpc>
              <a:spcPct val="90000"/>
            </a:lnSpc>
            <a:spcBef>
              <a:spcPct val="0"/>
            </a:spcBef>
            <a:spcAft>
              <a:spcPct val="35000"/>
            </a:spcAft>
          </a:pPr>
          <a:r>
            <a:rPr lang="en-US" sz="1800" kern="1200" dirty="0" smtClean="0"/>
            <a:t>c. Authorization decision statements </a:t>
          </a:r>
          <a:endParaRPr lang="en-US" sz="1800" kern="1200" dirty="0"/>
        </a:p>
      </dsp:txBody>
      <dsp:txXfrm>
        <a:off x="0" y="1291"/>
        <a:ext cx="8128000" cy="1248617"/>
      </dsp:txXfrm>
    </dsp:sp>
    <dsp:sp modelId="{633AA02E-9DF7-4BCF-9107-D031FD2804EF}">
      <dsp:nvSpPr>
        <dsp:cNvPr id="0" name=""/>
        <dsp:cNvSpPr/>
      </dsp:nvSpPr>
      <dsp:spPr>
        <a:xfrm>
          <a:off x="0" y="1259373"/>
          <a:ext cx="8128000" cy="10150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Protocol—</a:t>
          </a:r>
          <a:r>
            <a:rPr lang="en-US" sz="1800" b="0" kern="1200" dirty="0" smtClean="0"/>
            <a:t>t</a:t>
          </a:r>
          <a:r>
            <a:rPr lang="en-US" sz="1800" kern="1200" dirty="0" smtClean="0"/>
            <a:t>he  way SAML asks for and gets assertions, for example, using SOAP over HTTP. </a:t>
          </a:r>
          <a:endParaRPr lang="en-US" sz="1800" kern="1200" dirty="0"/>
        </a:p>
      </dsp:txBody>
      <dsp:txXfrm>
        <a:off x="0" y="1259373"/>
        <a:ext cx="8128000" cy="1015020"/>
      </dsp:txXfrm>
    </dsp:sp>
    <dsp:sp modelId="{B4A2B645-48F1-432B-8081-BDBF1400243D}">
      <dsp:nvSpPr>
        <dsp:cNvPr id="0" name=""/>
        <dsp:cNvSpPr/>
      </dsp:nvSpPr>
      <dsp:spPr>
        <a:xfrm>
          <a:off x="0" y="2283857"/>
          <a:ext cx="8128000" cy="10150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Bindings—</a:t>
          </a:r>
          <a:r>
            <a:rPr lang="en-US" sz="1800" kern="1200" dirty="0" smtClean="0"/>
            <a:t>how  SAML message exchanges are mapped into SOAP exchanges</a:t>
          </a:r>
          <a:endParaRPr lang="en-US" altLang="en-US" sz="1800" kern="1200" dirty="0"/>
        </a:p>
      </dsp:txBody>
      <dsp:txXfrm>
        <a:off x="0" y="2283857"/>
        <a:ext cx="8128000" cy="1015020"/>
      </dsp:txXfrm>
    </dsp:sp>
    <dsp:sp modelId="{80ED7DCD-A37D-4A17-99A4-7B56CB45263C}">
      <dsp:nvSpPr>
        <dsp:cNvPr id="0" name=""/>
        <dsp:cNvSpPr/>
      </dsp:nvSpPr>
      <dsp:spPr>
        <a:xfrm>
          <a:off x="0" y="3308342"/>
          <a:ext cx="8128000" cy="10150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t>Profile—</a:t>
          </a:r>
          <a:r>
            <a:rPr lang="en-US" sz="1800" kern="1200" dirty="0" smtClean="0"/>
            <a:t>defines constraints on the contents of SAML assertions, protocols, and bindings in order to solve the business use case in an interoperable fashion</a:t>
          </a:r>
          <a:endParaRPr lang="en-US" sz="1800" kern="1200" dirty="0"/>
        </a:p>
      </dsp:txBody>
      <dsp:txXfrm>
        <a:off x="0" y="3308342"/>
        <a:ext cx="8128000" cy="1015020"/>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5BDA97C-10AB-4656-8EFF-AC6D2BEB8FA6}">
      <dsp:nvSpPr>
        <dsp:cNvPr id="0" name=""/>
        <dsp:cNvSpPr/>
      </dsp:nvSpPr>
      <dsp:spPr>
        <a:xfrm>
          <a:off x="1320" y="335346"/>
          <a:ext cx="5151313" cy="468507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t>SP initiated </a:t>
          </a:r>
          <a:r>
            <a:rPr lang="en-US" sz="1800" kern="1200" dirty="0" smtClean="0"/>
            <a:t>:</a:t>
          </a:r>
        </a:p>
        <a:p>
          <a:pPr lvl="0" algn="l" defTabSz="800100">
            <a:lnSpc>
              <a:spcPct val="90000"/>
            </a:lnSpc>
            <a:spcBef>
              <a:spcPct val="0"/>
            </a:spcBef>
            <a:spcAft>
              <a:spcPct val="35000"/>
            </a:spcAft>
          </a:pPr>
          <a:endParaRPr lang="en-US" sz="1800" kern="1200" dirty="0" smtClean="0"/>
        </a:p>
        <a:p>
          <a:pPr lvl="0" algn="l" defTabSz="800100">
            <a:lnSpc>
              <a:spcPct val="90000"/>
            </a:lnSpc>
            <a:spcBef>
              <a:spcPct val="0"/>
            </a:spcBef>
            <a:spcAft>
              <a:spcPct val="35000"/>
            </a:spcAft>
          </a:pPr>
          <a:r>
            <a:rPr lang="en-US" sz="1800" kern="1200" dirty="0" smtClean="0"/>
            <a:t>Begins with the user clicking a link that takes them directly to an SP application resource they need to access. since the user is not logged in at the SP, before it allows access to the resource, the SP sends the user to an </a:t>
          </a:r>
          <a:r>
            <a:rPr lang="en-US" sz="1800" kern="1200" dirty="0" err="1" smtClean="0"/>
            <a:t>IdP</a:t>
          </a:r>
          <a:r>
            <a:rPr lang="en-US" sz="1800" kern="1200" dirty="0" smtClean="0"/>
            <a:t> to authenticate. </a:t>
          </a:r>
        </a:p>
        <a:p>
          <a:pPr lvl="0" algn="l" defTabSz="800100">
            <a:lnSpc>
              <a:spcPct val="90000"/>
            </a:lnSpc>
            <a:spcBef>
              <a:spcPct val="0"/>
            </a:spcBef>
            <a:spcAft>
              <a:spcPct val="35000"/>
            </a:spcAft>
          </a:pPr>
          <a:endParaRPr lang="en-US" sz="1800" kern="1200" dirty="0" smtClean="0"/>
        </a:p>
        <a:p>
          <a:pPr lvl="0" algn="l" defTabSz="800100">
            <a:lnSpc>
              <a:spcPct val="90000"/>
            </a:lnSpc>
            <a:spcBef>
              <a:spcPct val="0"/>
            </a:spcBef>
            <a:spcAft>
              <a:spcPct val="35000"/>
            </a:spcAft>
          </a:pPr>
          <a:r>
            <a:rPr lang="en-US" sz="1800" kern="1200" dirty="0" smtClean="0"/>
            <a:t>The </a:t>
          </a:r>
          <a:r>
            <a:rPr lang="en-US" sz="1800" kern="1200" dirty="0" err="1" smtClean="0"/>
            <a:t>IdP</a:t>
          </a:r>
          <a:r>
            <a:rPr lang="en-US" sz="1800" kern="1200" dirty="0" smtClean="0"/>
            <a:t> builds an assertion representing the user's authentication at the </a:t>
          </a:r>
          <a:r>
            <a:rPr lang="en-US" sz="1800" kern="1200" dirty="0" err="1" smtClean="0"/>
            <a:t>IdP</a:t>
          </a:r>
          <a:r>
            <a:rPr lang="en-US" sz="1800" kern="1200" dirty="0" smtClean="0"/>
            <a:t> and then sends the user back to the SP with the assertion. The SP processes the assertion and determines whether to grant the user access to the resource.</a:t>
          </a:r>
          <a:endParaRPr lang="en-US" sz="1800" kern="1200" dirty="0"/>
        </a:p>
      </dsp:txBody>
      <dsp:txXfrm>
        <a:off x="1320" y="335346"/>
        <a:ext cx="5151313" cy="4685078"/>
      </dsp:txXfrm>
    </dsp:sp>
    <dsp:sp modelId="{9B38D442-26C2-43EE-8B20-5EAC59D4D0E3}">
      <dsp:nvSpPr>
        <dsp:cNvPr id="0" name=""/>
        <dsp:cNvSpPr/>
      </dsp:nvSpPr>
      <dsp:spPr>
        <a:xfrm>
          <a:off x="5667765" y="359222"/>
          <a:ext cx="5151313" cy="463732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err="1" smtClean="0"/>
            <a:t>IdP</a:t>
          </a:r>
          <a:r>
            <a:rPr lang="en-US" sz="1800" b="1" kern="1200" dirty="0" smtClean="0"/>
            <a:t> initiated:</a:t>
          </a:r>
        </a:p>
        <a:p>
          <a:pPr lvl="0" algn="l" defTabSz="800100">
            <a:lnSpc>
              <a:spcPct val="90000"/>
            </a:lnSpc>
            <a:spcBef>
              <a:spcPct val="0"/>
            </a:spcBef>
            <a:spcAft>
              <a:spcPct val="35000"/>
            </a:spcAft>
          </a:pPr>
          <a:endParaRPr lang="en-US" sz="1800" kern="1200" dirty="0" smtClean="0"/>
        </a:p>
        <a:p>
          <a:pPr lvl="0" algn="l" defTabSz="800100">
            <a:lnSpc>
              <a:spcPct val="90000"/>
            </a:lnSpc>
            <a:spcBef>
              <a:spcPct val="0"/>
            </a:spcBef>
            <a:spcAft>
              <a:spcPct val="35000"/>
            </a:spcAft>
          </a:pPr>
          <a:r>
            <a:rPr lang="en-US" sz="1800" kern="1200" dirty="0" smtClean="0"/>
            <a:t>The user is visiting an </a:t>
          </a:r>
          <a:r>
            <a:rPr lang="en-US" sz="1800" kern="1200" dirty="0" err="1" smtClean="0"/>
            <a:t>IdP</a:t>
          </a:r>
          <a:r>
            <a:rPr lang="en-US" sz="1800" kern="1200" dirty="0" smtClean="0"/>
            <a:t> where they are already authenticated and they click on a link to a partner SP. </a:t>
          </a:r>
        </a:p>
        <a:p>
          <a:pPr lvl="0" algn="l" defTabSz="800100">
            <a:lnSpc>
              <a:spcPct val="90000"/>
            </a:lnSpc>
            <a:spcBef>
              <a:spcPct val="0"/>
            </a:spcBef>
            <a:spcAft>
              <a:spcPct val="35000"/>
            </a:spcAft>
          </a:pPr>
          <a:endParaRPr lang="en-US" sz="1800" kern="1200" dirty="0" smtClean="0"/>
        </a:p>
        <a:p>
          <a:pPr lvl="0" algn="l" defTabSz="800100">
            <a:lnSpc>
              <a:spcPct val="90000"/>
            </a:lnSpc>
            <a:spcBef>
              <a:spcPct val="0"/>
            </a:spcBef>
            <a:spcAft>
              <a:spcPct val="35000"/>
            </a:spcAft>
          </a:pPr>
          <a:r>
            <a:rPr lang="en-US" sz="1800" kern="1200" dirty="0" smtClean="0"/>
            <a:t>The </a:t>
          </a:r>
          <a:r>
            <a:rPr lang="en-US" sz="1800" kern="1200" dirty="0" err="1" smtClean="0"/>
            <a:t>IdP</a:t>
          </a:r>
          <a:r>
            <a:rPr lang="en-US" sz="1800" kern="1200" dirty="0" smtClean="0"/>
            <a:t> builds an assertion representing the user's authentication state at the </a:t>
          </a:r>
          <a:r>
            <a:rPr lang="en-US" sz="1800" kern="1200" dirty="0" err="1" smtClean="0"/>
            <a:t>IdP</a:t>
          </a:r>
          <a:r>
            <a:rPr lang="en-US" sz="1800" kern="1200" dirty="0" smtClean="0"/>
            <a:t> and sends the user's browser over to the SP's assertion consumer service, which processes the assertion and creates a local security context for the user at the SP. </a:t>
          </a:r>
        </a:p>
        <a:p>
          <a:pPr lvl="0" algn="l" defTabSz="800100">
            <a:lnSpc>
              <a:spcPct val="90000"/>
            </a:lnSpc>
            <a:spcBef>
              <a:spcPct val="0"/>
            </a:spcBef>
            <a:spcAft>
              <a:spcPct val="35000"/>
            </a:spcAft>
          </a:pPr>
          <a:endParaRPr lang="en-US" sz="1800" kern="1200" dirty="0" smtClean="0"/>
        </a:p>
        <a:p>
          <a:pPr lvl="0" algn="l" defTabSz="800100">
            <a:lnSpc>
              <a:spcPct val="90000"/>
            </a:lnSpc>
            <a:spcBef>
              <a:spcPct val="0"/>
            </a:spcBef>
            <a:spcAft>
              <a:spcPct val="35000"/>
            </a:spcAft>
          </a:pPr>
          <a:r>
            <a:rPr lang="en-US" sz="1800" kern="1200" dirty="0" smtClean="0"/>
            <a:t>This approach is useful in certain environments, but requires the </a:t>
          </a:r>
          <a:r>
            <a:rPr lang="en-US" sz="1800" kern="1200" dirty="0" err="1" smtClean="0"/>
            <a:t>IdP</a:t>
          </a:r>
          <a:r>
            <a:rPr lang="en-US" sz="1800" kern="1200" dirty="0" smtClean="0"/>
            <a:t> to be configured with inter-site transfer links to the SP's site</a:t>
          </a:r>
          <a:endParaRPr lang="en-US" sz="1800" kern="1200" dirty="0"/>
        </a:p>
      </dsp:txBody>
      <dsp:txXfrm>
        <a:off x="5667765" y="359222"/>
        <a:ext cx="5151313" cy="4637325"/>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574AFBD-49AA-4F0C-9975-480A7D682B77}">
      <dsp:nvSpPr>
        <dsp:cNvPr id="0" name=""/>
        <dsp:cNvSpPr/>
      </dsp:nvSpPr>
      <dsp:spPr>
        <a:xfrm>
          <a:off x="3359" y="812474"/>
          <a:ext cx="4504999" cy="37937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altLang="en-US" sz="2400" b="1" kern="1200" dirty="0" smtClean="0"/>
            <a:t>Description</a:t>
          </a:r>
        </a:p>
        <a:p>
          <a:pPr lvl="0" algn="l" defTabSz="1066800">
            <a:lnSpc>
              <a:spcPct val="90000"/>
            </a:lnSpc>
            <a:spcBef>
              <a:spcPct val="0"/>
            </a:spcBef>
            <a:spcAft>
              <a:spcPct val="35000"/>
            </a:spcAft>
          </a:pPr>
          <a:r>
            <a:rPr lang="en-US" altLang="en-US" sz="2000" kern="1200" dirty="0" err="1" smtClean="0"/>
            <a:t>Microservice</a:t>
          </a:r>
          <a:r>
            <a:rPr lang="en-US" altLang="en-US" sz="2000" kern="1200" dirty="0" smtClean="0"/>
            <a:t> endpoints not visible outside an internal network </a:t>
          </a:r>
        </a:p>
        <a:p>
          <a:pPr lvl="0" algn="l" defTabSz="1066800">
            <a:lnSpc>
              <a:spcPct val="90000"/>
            </a:lnSpc>
            <a:spcBef>
              <a:spcPct val="0"/>
            </a:spcBef>
            <a:spcAft>
              <a:spcPct val="35000"/>
            </a:spcAft>
          </a:pPr>
          <a:r>
            <a:rPr lang="en-US" altLang="en-US" sz="2000" kern="1200" dirty="0" smtClean="0"/>
            <a:t>Very secure </a:t>
          </a:r>
        </a:p>
        <a:p>
          <a:pPr lvl="0" algn="l" defTabSz="1066800">
            <a:lnSpc>
              <a:spcPct val="90000"/>
            </a:lnSpc>
            <a:spcBef>
              <a:spcPct val="0"/>
            </a:spcBef>
            <a:spcAft>
              <a:spcPct val="35000"/>
            </a:spcAft>
          </a:pPr>
          <a:r>
            <a:rPr lang="en-US" altLang="en-US" sz="2000" kern="1200" dirty="0" smtClean="0"/>
            <a:t>Very flexible (e.g. using virtual networks) </a:t>
          </a:r>
        </a:p>
        <a:p>
          <a:pPr lvl="0" algn="l" defTabSz="1066800">
            <a:lnSpc>
              <a:spcPct val="90000"/>
            </a:lnSpc>
            <a:spcBef>
              <a:spcPct val="0"/>
            </a:spcBef>
            <a:spcAft>
              <a:spcPct val="35000"/>
            </a:spcAft>
          </a:pPr>
          <a:r>
            <a:rPr lang="en-US" altLang="en-US" sz="2000" kern="1200" dirty="0" smtClean="0"/>
            <a:t>Suits architecture based on "edge" server</a:t>
          </a:r>
          <a:endParaRPr lang="en-US" sz="2000" kern="1200" dirty="0"/>
        </a:p>
      </dsp:txBody>
      <dsp:txXfrm>
        <a:off x="3359" y="812474"/>
        <a:ext cx="4504999" cy="3793717"/>
      </dsp:txXfrm>
    </dsp:sp>
    <dsp:sp modelId="{D9B91ECE-AAF2-46DE-8764-786AE19AF9D4}">
      <dsp:nvSpPr>
        <dsp:cNvPr id="0" name=""/>
        <dsp:cNvSpPr/>
      </dsp:nvSpPr>
      <dsp:spPr>
        <a:xfrm>
          <a:off x="5265199" y="812474"/>
          <a:ext cx="4504999" cy="374619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altLang="en-US" sz="2400" b="1" kern="1200" dirty="0" smtClean="0"/>
            <a:t>What’s wrong with it?</a:t>
          </a:r>
        </a:p>
        <a:p>
          <a:pPr lvl="0" algn="l" defTabSz="1066800">
            <a:lnSpc>
              <a:spcPct val="90000"/>
            </a:lnSpc>
            <a:spcBef>
              <a:spcPct val="0"/>
            </a:spcBef>
            <a:spcAft>
              <a:spcPct val="35000"/>
            </a:spcAft>
          </a:pPr>
          <a:r>
            <a:rPr lang="en-US" altLang="en-US" sz="2000" kern="1200" dirty="0" smtClean="0"/>
            <a:t>Annoying to debug and a little bit fiddly to maintain </a:t>
          </a:r>
        </a:p>
        <a:p>
          <a:pPr lvl="0" algn="l" defTabSz="1066800">
            <a:lnSpc>
              <a:spcPct val="90000"/>
            </a:lnSpc>
            <a:spcBef>
              <a:spcPct val="0"/>
            </a:spcBef>
            <a:spcAft>
              <a:spcPct val="35000"/>
            </a:spcAft>
          </a:pPr>
          <a:r>
            <a:rPr lang="en-US" altLang="en-US" sz="2000" kern="1200" dirty="0" smtClean="0"/>
            <a:t>Configuration is out of the control of developers in many cases for organizational reasons.</a:t>
          </a:r>
        </a:p>
        <a:p>
          <a:pPr lvl="0" algn="l" defTabSz="1066800">
            <a:lnSpc>
              <a:spcPct val="90000"/>
            </a:lnSpc>
            <a:spcBef>
              <a:spcPct val="0"/>
            </a:spcBef>
            <a:spcAft>
              <a:spcPct val="35000"/>
            </a:spcAft>
          </a:pPr>
          <a:r>
            <a:rPr lang="en-US" altLang="en-US" sz="2000" kern="1200" dirty="0" smtClean="0"/>
            <a:t>There's no identity or authentication</a:t>
          </a:r>
        </a:p>
        <a:p>
          <a:pPr lvl="0" algn="l" defTabSz="1066800">
            <a:lnSpc>
              <a:spcPct val="90000"/>
            </a:lnSpc>
            <a:spcBef>
              <a:spcPct val="0"/>
            </a:spcBef>
            <a:spcAft>
              <a:spcPct val="35000"/>
            </a:spcAft>
          </a:pPr>
          <a:endParaRPr lang="en-US" sz="2000" kern="1200" dirty="0"/>
        </a:p>
      </dsp:txBody>
      <dsp:txXfrm>
        <a:off x="5265199" y="812474"/>
        <a:ext cx="4504999" cy="3746195"/>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574AFBD-49AA-4F0C-9975-480A7D682B77}">
      <dsp:nvSpPr>
        <dsp:cNvPr id="0" name=""/>
        <dsp:cNvSpPr/>
      </dsp:nvSpPr>
      <dsp:spPr>
        <a:xfrm>
          <a:off x="3359" y="812474"/>
          <a:ext cx="4504999" cy="37937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altLang="en-US" sz="2400" b="1" kern="1200" dirty="0" smtClean="0"/>
            <a:t>Description</a:t>
          </a:r>
        </a:p>
        <a:p>
          <a:pPr lvl="0" algn="l" defTabSz="1066800">
            <a:lnSpc>
              <a:spcPct val="90000"/>
            </a:lnSpc>
            <a:spcBef>
              <a:spcPct val="0"/>
            </a:spcBef>
            <a:spcAft>
              <a:spcPct val="35000"/>
            </a:spcAft>
          </a:pPr>
          <a:r>
            <a:rPr lang="en-US" altLang="en-US" sz="2000" kern="1200" dirty="0" smtClean="0"/>
            <a:t>Set up SSL on server so that request has to contain certificate </a:t>
          </a:r>
        </a:p>
        <a:p>
          <a:pPr lvl="0" algn="l" defTabSz="1066800">
            <a:lnSpc>
              <a:spcPct val="90000"/>
            </a:lnSpc>
            <a:spcBef>
              <a:spcPct val="0"/>
            </a:spcBef>
            <a:spcAft>
              <a:spcPct val="35000"/>
            </a:spcAft>
          </a:pPr>
          <a:r>
            <a:rPr lang="en-US" altLang="en-US" sz="2000" kern="1200" dirty="0" smtClean="0"/>
            <a:t>Spring Security (X.509) can turn that into an Authentication </a:t>
          </a:r>
        </a:p>
        <a:p>
          <a:pPr lvl="0" algn="l" defTabSz="1066800">
            <a:lnSpc>
              <a:spcPct val="90000"/>
            </a:lnSpc>
            <a:spcBef>
              <a:spcPct val="0"/>
            </a:spcBef>
            <a:spcAft>
              <a:spcPct val="35000"/>
            </a:spcAft>
          </a:pPr>
          <a:r>
            <a:rPr lang="en-US" altLang="en-US" sz="2000" kern="1200" dirty="0" smtClean="0"/>
            <a:t>If SSL is in the service layer (i.e. not at the router/</a:t>
          </a:r>
          <a:r>
            <a:rPr lang="en-US" altLang="en-US" sz="2000" kern="1200" dirty="0" err="1" smtClean="0"/>
            <a:t>loadbalancer</a:t>
          </a:r>
          <a:r>
            <a:rPr lang="en-US" altLang="en-US" sz="2000" kern="1200" dirty="0" smtClean="0"/>
            <a:t>) then you have a </a:t>
          </a:r>
          <a:r>
            <a:rPr lang="en-US" altLang="en-US" sz="2000" kern="1200" dirty="0" err="1" smtClean="0"/>
            <a:t>keystore</a:t>
          </a:r>
          <a:r>
            <a:rPr lang="en-US" altLang="en-US" sz="2000" kern="1200" dirty="0" smtClean="0"/>
            <a:t> anyway</a:t>
          </a:r>
          <a:endParaRPr lang="en-US" sz="2000" kern="1200" dirty="0"/>
        </a:p>
      </dsp:txBody>
      <dsp:txXfrm>
        <a:off x="3359" y="812474"/>
        <a:ext cx="4504999" cy="3793717"/>
      </dsp:txXfrm>
    </dsp:sp>
    <dsp:sp modelId="{D9B91ECE-AAF2-46DE-8764-786AE19AF9D4}">
      <dsp:nvSpPr>
        <dsp:cNvPr id="0" name=""/>
        <dsp:cNvSpPr/>
      </dsp:nvSpPr>
      <dsp:spPr>
        <a:xfrm>
          <a:off x="5265199" y="812474"/>
          <a:ext cx="4504999" cy="374619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altLang="en-US" sz="2400" b="1" kern="1200" dirty="0" smtClean="0"/>
            <a:t>What’s wrong with it?</a:t>
          </a:r>
        </a:p>
        <a:p>
          <a:pPr lvl="0" algn="l" defTabSz="1066800">
            <a:lnSpc>
              <a:spcPct val="90000"/>
            </a:lnSpc>
            <a:spcBef>
              <a:spcPct val="0"/>
            </a:spcBef>
            <a:spcAft>
              <a:spcPct val="35000"/>
            </a:spcAft>
          </a:pPr>
          <a:r>
            <a:rPr lang="en-US" altLang="en-US" sz="2000" kern="1200" dirty="0" smtClean="0"/>
            <a:t>There's no user identity (only at most the machine) unless browsers have certificates installed </a:t>
          </a:r>
        </a:p>
        <a:p>
          <a:pPr lvl="0" algn="l" defTabSz="1066800">
            <a:lnSpc>
              <a:spcPct val="90000"/>
            </a:lnSpc>
            <a:spcBef>
              <a:spcPct val="0"/>
            </a:spcBef>
            <a:spcAft>
              <a:spcPct val="35000"/>
            </a:spcAft>
          </a:pPr>
          <a:r>
            <a:rPr lang="en-US" altLang="en-US" sz="2000" kern="1200" dirty="0" smtClean="0"/>
            <a:t>Requires </a:t>
          </a:r>
          <a:r>
            <a:rPr lang="en-US" altLang="en-US" sz="2000" kern="1200" dirty="0" err="1" smtClean="0"/>
            <a:t>keystores</a:t>
          </a:r>
          <a:r>
            <a:rPr lang="en-US" altLang="en-US" sz="2000" kern="1200" dirty="0" smtClean="0"/>
            <a:t> and certificates in all applications and services (significantly non-trivial if done properly, but some organizations require it anyway) </a:t>
          </a:r>
        </a:p>
        <a:p>
          <a:pPr lvl="0" algn="l" defTabSz="1066800">
            <a:lnSpc>
              <a:spcPct val="90000"/>
            </a:lnSpc>
            <a:spcBef>
              <a:spcPct val="0"/>
            </a:spcBef>
            <a:spcAft>
              <a:spcPct val="35000"/>
            </a:spcAft>
          </a:pPr>
          <a:r>
            <a:rPr lang="en-US" altLang="en-US" sz="2000" kern="1200" dirty="0" smtClean="0"/>
            <a:t>No fine distinction between users and machines</a:t>
          </a:r>
          <a:endParaRPr lang="en-US" sz="2000" kern="1200" dirty="0"/>
        </a:p>
      </dsp:txBody>
      <dsp:txXfrm>
        <a:off x="5265199" y="812474"/>
        <a:ext cx="4504999" cy="3746195"/>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574AFBD-49AA-4F0C-9975-480A7D682B77}">
      <dsp:nvSpPr>
        <dsp:cNvPr id="0" name=""/>
        <dsp:cNvSpPr/>
      </dsp:nvSpPr>
      <dsp:spPr>
        <a:xfrm>
          <a:off x="3359" y="783757"/>
          <a:ext cx="4504999" cy="486594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altLang="en-US" sz="2400" b="1" kern="1200" dirty="0" smtClean="0"/>
            <a:t>Description</a:t>
          </a:r>
        </a:p>
        <a:p>
          <a:pPr lvl="0" algn="l" defTabSz="1066800">
            <a:lnSpc>
              <a:spcPct val="90000"/>
            </a:lnSpc>
            <a:spcBef>
              <a:spcPct val="0"/>
            </a:spcBef>
            <a:spcAft>
              <a:spcPct val="35000"/>
            </a:spcAft>
          </a:pPr>
          <a:r>
            <a:rPr lang="en-US" altLang="en-US" sz="2000" kern="1200" dirty="0" smtClean="0"/>
            <a:t>Random identifier per authentication </a:t>
          </a:r>
        </a:p>
        <a:p>
          <a:pPr lvl="0" algn="l" defTabSz="1066800">
            <a:lnSpc>
              <a:spcPct val="90000"/>
            </a:lnSpc>
            <a:spcBef>
              <a:spcPct val="0"/>
            </a:spcBef>
            <a:spcAft>
              <a:spcPct val="35000"/>
            </a:spcAft>
          </a:pPr>
          <a:r>
            <a:rPr lang="en-US" altLang="en-US" sz="2000" kern="1200" dirty="0" smtClean="0"/>
            <a:t>Grant them from a central service and/or store in a central database </a:t>
          </a:r>
        </a:p>
        <a:p>
          <a:pPr lvl="0" algn="l" defTabSz="1066800">
            <a:lnSpc>
              <a:spcPct val="90000"/>
            </a:lnSpc>
            <a:spcBef>
              <a:spcPct val="0"/>
            </a:spcBef>
            <a:spcAft>
              <a:spcPct val="35000"/>
            </a:spcAft>
          </a:pPr>
          <a:r>
            <a:rPr lang="en-US" altLang="en-US" sz="2000" kern="1200" dirty="0" smtClean="0"/>
            <a:t>Can be exposed directly via developer UI </a:t>
          </a:r>
        </a:p>
        <a:p>
          <a:pPr lvl="0" algn="l" defTabSz="1066800">
            <a:lnSpc>
              <a:spcPct val="90000"/>
            </a:lnSpc>
            <a:spcBef>
              <a:spcPct val="0"/>
            </a:spcBef>
            <a:spcAft>
              <a:spcPct val="35000"/>
            </a:spcAft>
          </a:pPr>
          <a:r>
            <a:rPr lang="en-US" altLang="en-US" sz="2000" kern="1200" dirty="0" smtClean="0"/>
            <a:t>Spring Security </a:t>
          </a:r>
          <a:r>
            <a:rPr lang="en-US" altLang="en-US" sz="2000" kern="1200" dirty="0" err="1" smtClean="0"/>
            <a:t>AbstractPreAuthenticatedProcessingFilter</a:t>
          </a:r>
          <a:r>
            <a:rPr lang="en-US" altLang="en-US" sz="2000" kern="1200" dirty="0" smtClean="0"/>
            <a:t> and friends </a:t>
          </a:r>
        </a:p>
        <a:p>
          <a:pPr lvl="0" algn="l" defTabSz="1066800">
            <a:lnSpc>
              <a:spcPct val="90000"/>
            </a:lnSpc>
            <a:spcBef>
              <a:spcPct val="0"/>
            </a:spcBef>
            <a:spcAft>
              <a:spcPct val="35000"/>
            </a:spcAft>
          </a:pPr>
          <a:r>
            <a:rPr lang="en-US" altLang="en-US" sz="2000" kern="1200" dirty="0" smtClean="0"/>
            <a:t>Even easier: Spring Session identifier</a:t>
          </a:r>
        </a:p>
        <a:p>
          <a:pPr lvl="0" algn="l" defTabSz="1066800">
            <a:lnSpc>
              <a:spcPct val="90000"/>
            </a:lnSpc>
            <a:spcBef>
              <a:spcPct val="0"/>
            </a:spcBef>
            <a:spcAft>
              <a:spcPct val="35000"/>
            </a:spcAft>
          </a:pPr>
          <a:r>
            <a:rPr lang="en-US" altLang="en-US" sz="2000" kern="1200" dirty="0" err="1" smtClean="0"/>
            <a:t>Github</a:t>
          </a:r>
          <a:r>
            <a:rPr lang="en-US" altLang="en-US" sz="2000" kern="1200" dirty="0" smtClean="0"/>
            <a:t> example: token is temporary password in HTTP Basic</a:t>
          </a:r>
          <a:endParaRPr lang="en-US" sz="2000" kern="1200" dirty="0"/>
        </a:p>
      </dsp:txBody>
      <dsp:txXfrm>
        <a:off x="3359" y="783757"/>
        <a:ext cx="4504999" cy="4865944"/>
      </dsp:txXfrm>
    </dsp:sp>
    <dsp:sp modelId="{D9B91ECE-AAF2-46DE-8764-786AE19AF9D4}">
      <dsp:nvSpPr>
        <dsp:cNvPr id="0" name=""/>
        <dsp:cNvSpPr/>
      </dsp:nvSpPr>
      <dsp:spPr>
        <a:xfrm>
          <a:off x="5265199" y="783757"/>
          <a:ext cx="4504999" cy="489859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altLang="en-US" sz="2400" b="1" kern="1200" dirty="0" smtClean="0"/>
            <a:t>What’s wrong with it?</a:t>
          </a:r>
        </a:p>
        <a:p>
          <a:pPr lvl="0" algn="l" defTabSz="1066800">
            <a:lnSpc>
              <a:spcPct val="90000"/>
            </a:lnSpc>
            <a:spcBef>
              <a:spcPct val="0"/>
            </a:spcBef>
            <a:spcAft>
              <a:spcPct val="35000"/>
            </a:spcAft>
          </a:pPr>
          <a:r>
            <a:rPr lang="en-US" altLang="en-US" sz="2000" kern="1200" dirty="0" smtClean="0"/>
            <a:t>No separation of client app from user authentication </a:t>
          </a:r>
        </a:p>
        <a:p>
          <a:pPr lvl="0" algn="l" defTabSz="1066800">
            <a:lnSpc>
              <a:spcPct val="90000"/>
            </a:lnSpc>
            <a:spcBef>
              <a:spcPct val="0"/>
            </a:spcBef>
            <a:spcAft>
              <a:spcPct val="35000"/>
            </a:spcAft>
          </a:pPr>
          <a:r>
            <a:rPr lang="en-US" altLang="en-US" sz="2000" kern="1200" dirty="0" smtClean="0"/>
            <a:t>Coarse grained authorization (all tokens activate all resources) </a:t>
          </a:r>
        </a:p>
        <a:p>
          <a:pPr lvl="0" algn="l" defTabSz="1066800">
            <a:lnSpc>
              <a:spcPct val="90000"/>
            </a:lnSpc>
            <a:spcBef>
              <a:spcPct val="0"/>
            </a:spcBef>
            <a:spcAft>
              <a:spcPct val="35000"/>
            </a:spcAft>
          </a:pPr>
          <a:r>
            <a:rPr lang="en-US" altLang="en-US" sz="2000" kern="1200" dirty="0" smtClean="0"/>
            <a:t>It's not a "standard" (but there are ready made implementations) </a:t>
          </a:r>
        </a:p>
        <a:p>
          <a:pPr lvl="0" algn="l" defTabSz="1066800">
            <a:lnSpc>
              <a:spcPct val="90000"/>
            </a:lnSpc>
            <a:spcBef>
              <a:spcPct val="0"/>
            </a:spcBef>
            <a:spcAft>
              <a:spcPct val="35000"/>
            </a:spcAft>
          </a:pPr>
          <a:r>
            <a:rPr lang="en-US" altLang="en-US" sz="2000" kern="1200" dirty="0" smtClean="0"/>
            <a:t>For user authentication, need to collect user credentials in app</a:t>
          </a:r>
          <a:endParaRPr lang="en-US" sz="2000" kern="1200" dirty="0"/>
        </a:p>
      </dsp:txBody>
      <dsp:txXfrm>
        <a:off x="5265199" y="783757"/>
        <a:ext cx="4504999" cy="489859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A500DF-84F4-4A16-B909-00DE4CA37969}">
      <dsp:nvSpPr>
        <dsp:cNvPr id="0" name=""/>
        <dsp:cNvSpPr/>
      </dsp:nvSpPr>
      <dsp:spPr>
        <a:xfrm>
          <a:off x="992823" y="0"/>
          <a:ext cx="4457699" cy="4457699"/>
        </a:xfrm>
        <a:prstGeom prst="triangle">
          <a:avLst/>
        </a:prstGeom>
        <a:solidFill>
          <a:schemeClr val="accent5">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53F2FE9-197B-4A5E-BF23-8B4E6F88F098}">
      <dsp:nvSpPr>
        <dsp:cNvPr id="0" name=""/>
        <dsp:cNvSpPr/>
      </dsp:nvSpPr>
      <dsp:spPr>
        <a:xfrm>
          <a:off x="3221672" y="448164"/>
          <a:ext cx="2897504" cy="1055220"/>
        </a:xfrm>
        <a:prstGeom prst="roundRect">
          <a:avLst/>
        </a:prstGeom>
        <a:solidFill>
          <a:schemeClr val="lt1">
            <a:alpha val="90000"/>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en-US" sz="2000" kern="1200" dirty="0" smtClean="0"/>
            <a:t>Extremely simple for clients.</a:t>
          </a:r>
          <a:endParaRPr lang="en-US" sz="2000" kern="1200" dirty="0"/>
        </a:p>
      </dsp:txBody>
      <dsp:txXfrm>
        <a:off x="3221672" y="448164"/>
        <a:ext cx="2897504" cy="1055220"/>
      </dsp:txXfrm>
    </dsp:sp>
    <dsp:sp modelId="{88854DB7-DAFF-4B07-8AA5-B31B0473AA46}">
      <dsp:nvSpPr>
        <dsp:cNvPr id="0" name=""/>
        <dsp:cNvSpPr/>
      </dsp:nvSpPr>
      <dsp:spPr>
        <a:xfrm>
          <a:off x="3221672" y="1635287"/>
          <a:ext cx="2897504" cy="1055220"/>
        </a:xfrm>
        <a:prstGeom prst="roundRect">
          <a:avLst/>
        </a:prstGeom>
        <a:solidFill>
          <a:schemeClr val="lt1">
            <a:alpha val="90000"/>
            <a:hueOff val="0"/>
            <a:satOff val="0"/>
            <a:lumOff val="0"/>
            <a:alphaOff val="0"/>
          </a:schemeClr>
        </a:solidFill>
        <a:ln w="25400" cap="flat" cmpd="sng" algn="ctr">
          <a:solidFill>
            <a:schemeClr val="accent5">
              <a:shade val="80000"/>
              <a:hueOff val="277289"/>
              <a:satOff val="-25946"/>
              <a:lumOff val="182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en-US" sz="2000" kern="1200" dirty="0" smtClean="0"/>
            <a:t>Access tokens carry information (beyond identity)</a:t>
          </a:r>
          <a:endParaRPr lang="en-US" sz="2000" kern="1200" dirty="0"/>
        </a:p>
      </dsp:txBody>
      <dsp:txXfrm>
        <a:off x="3221672" y="1635287"/>
        <a:ext cx="2897504" cy="1055220"/>
      </dsp:txXfrm>
    </dsp:sp>
    <dsp:sp modelId="{41DEDF44-FF69-45AA-9DA9-6BCF859E7065}">
      <dsp:nvSpPr>
        <dsp:cNvPr id="0" name=""/>
        <dsp:cNvSpPr/>
      </dsp:nvSpPr>
      <dsp:spPr>
        <a:xfrm>
          <a:off x="3221672" y="2822411"/>
          <a:ext cx="2897504" cy="1055220"/>
        </a:xfrm>
        <a:prstGeom prst="roundRect">
          <a:avLst/>
        </a:prstGeom>
        <a:solidFill>
          <a:schemeClr val="lt1">
            <a:alpha val="90000"/>
            <a:hueOff val="0"/>
            <a:satOff val="0"/>
            <a:lumOff val="0"/>
            <a:alphaOff val="0"/>
          </a:schemeClr>
        </a:solidFill>
        <a:ln w="25400" cap="flat" cmpd="sng" algn="ctr">
          <a:solidFill>
            <a:schemeClr val="accent5">
              <a:shade val="80000"/>
              <a:hueOff val="554578"/>
              <a:satOff val="-51893"/>
              <a:lumOff val="365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en-US" sz="2000" kern="1200" dirty="0" smtClean="0"/>
            <a:t>Resources are free to interpret token content</a:t>
          </a:r>
          <a:endParaRPr lang="en-US" sz="2000" kern="1200" dirty="0"/>
        </a:p>
      </dsp:txBody>
      <dsp:txXfrm>
        <a:off x="3221672" y="2822411"/>
        <a:ext cx="2897504" cy="105522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0087083-3A66-40E6-BD83-66CC02193C0B}">
      <dsp:nvSpPr>
        <dsp:cNvPr id="0" name=""/>
        <dsp:cNvSpPr/>
      </dsp:nvSpPr>
      <dsp:spPr>
        <a:xfrm>
          <a:off x="0" y="387"/>
          <a:ext cx="10263415" cy="911708"/>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en-US" sz="2000" kern="1200" dirty="0" smtClean="0"/>
            <a:t>A Client application, often web application, acts on behalf of a User, but with the User's approval.</a:t>
          </a:r>
          <a:endParaRPr lang="en-US" sz="2000" kern="1200" dirty="0"/>
        </a:p>
      </dsp:txBody>
      <dsp:txXfrm>
        <a:off x="0" y="387"/>
        <a:ext cx="10263415" cy="911708"/>
      </dsp:txXfrm>
    </dsp:sp>
    <dsp:sp modelId="{33E3EF53-6C46-457B-8346-827A9A1DC81F}">
      <dsp:nvSpPr>
        <dsp:cNvPr id="0" name=""/>
        <dsp:cNvSpPr/>
      </dsp:nvSpPr>
      <dsp:spPr>
        <a:xfrm>
          <a:off x="0" y="923430"/>
          <a:ext cx="10263415" cy="911708"/>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en-US" sz="2000" kern="1200" dirty="0" err="1" smtClean="0"/>
            <a:t>OAuth</a:t>
          </a:r>
          <a:r>
            <a:rPr lang="en-US" altLang="en-US" sz="2000" kern="1200" dirty="0" smtClean="0"/>
            <a:t> stands for “Open Authorization”.</a:t>
          </a:r>
          <a:endParaRPr lang="en-US" sz="2000" kern="1200" dirty="0"/>
        </a:p>
      </dsp:txBody>
      <dsp:txXfrm>
        <a:off x="0" y="923430"/>
        <a:ext cx="10263415" cy="911708"/>
      </dsp:txXfrm>
    </dsp:sp>
    <dsp:sp modelId="{4F7D71FC-1AB6-4215-96FD-691FD4BE46EE}">
      <dsp:nvSpPr>
        <dsp:cNvPr id="0" name=""/>
        <dsp:cNvSpPr/>
      </dsp:nvSpPr>
      <dsp:spPr>
        <a:xfrm>
          <a:off x="0" y="1846473"/>
          <a:ext cx="10263415" cy="911708"/>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en-US" sz="2000" kern="1200" smtClean="0"/>
            <a:t>An open standard protocol that provides simple and secure authorization for different type of applications.</a:t>
          </a:r>
          <a:endParaRPr lang="en-US" altLang="en-US" sz="2000" kern="1200" dirty="0"/>
        </a:p>
      </dsp:txBody>
      <dsp:txXfrm>
        <a:off x="0" y="1846473"/>
        <a:ext cx="10263415" cy="911708"/>
      </dsp:txXfrm>
    </dsp:sp>
    <dsp:sp modelId="{98BDAFFB-6258-4858-8842-56284534C0D0}">
      <dsp:nvSpPr>
        <dsp:cNvPr id="0" name=""/>
        <dsp:cNvSpPr/>
      </dsp:nvSpPr>
      <dsp:spPr>
        <a:xfrm>
          <a:off x="0" y="2769516"/>
          <a:ext cx="10263415" cy="911708"/>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en-US" sz="2000" kern="1200" smtClean="0"/>
            <a:t>A simple and safe mode for consumers to interact with protected data.</a:t>
          </a:r>
          <a:endParaRPr lang="en-US" altLang="en-US" sz="2000" kern="1200" dirty="0"/>
        </a:p>
      </dsp:txBody>
      <dsp:txXfrm>
        <a:off x="0" y="2769516"/>
        <a:ext cx="10263415" cy="911708"/>
      </dsp:txXfrm>
    </dsp:sp>
    <dsp:sp modelId="{42F28DBA-3015-4E8E-85B5-F3EDCC5FDC60}">
      <dsp:nvSpPr>
        <dsp:cNvPr id="0" name=""/>
        <dsp:cNvSpPr/>
      </dsp:nvSpPr>
      <dsp:spPr>
        <a:xfrm>
          <a:off x="0" y="3692559"/>
          <a:ext cx="10263415" cy="911708"/>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altLang="en-US" sz="2000" kern="1200" dirty="0" smtClean="0"/>
        </a:p>
        <a:p>
          <a:pPr lvl="0" algn="l" defTabSz="889000">
            <a:lnSpc>
              <a:spcPct val="90000"/>
            </a:lnSpc>
            <a:spcBef>
              <a:spcPct val="0"/>
            </a:spcBef>
            <a:spcAft>
              <a:spcPct val="35000"/>
            </a:spcAft>
          </a:pPr>
          <a:r>
            <a:rPr lang="en-US" altLang="en-US" sz="2000" kern="1200" dirty="0" smtClean="0"/>
            <a:t>Allows providers to give access to users without any exchange of credentials. Designed for use only with HTTP protocol. It </a:t>
          </a:r>
          <a:r>
            <a:rPr lang="en-US" altLang="en-US" sz="2000" kern="1200" dirty="0" err="1" smtClean="0"/>
            <a:t>doesnot</a:t>
          </a:r>
          <a:r>
            <a:rPr lang="en-US" altLang="en-US" sz="2000" kern="1200" dirty="0" smtClean="0"/>
            <a:t> support any other protocol.  </a:t>
          </a:r>
          <a:endParaRPr lang="en-US" sz="2000" kern="1200" dirty="0"/>
        </a:p>
      </dsp:txBody>
      <dsp:txXfrm>
        <a:off x="0" y="3692559"/>
        <a:ext cx="10263415" cy="911708"/>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03AA180-C9D8-46D3-82DF-EB76795765A7}">
      <dsp:nvSpPr>
        <dsp:cNvPr id="0" name=""/>
        <dsp:cNvSpPr/>
      </dsp:nvSpPr>
      <dsp:spPr>
        <a:xfrm>
          <a:off x="0" y="348989"/>
          <a:ext cx="8128000" cy="793012"/>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95732" rIns="630823" bIns="135128"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dirty="0" smtClean="0"/>
            <a:t>User</a:t>
          </a:r>
          <a:endParaRPr lang="en-US" sz="1900" kern="1200" dirty="0"/>
        </a:p>
      </dsp:txBody>
      <dsp:txXfrm>
        <a:off x="0" y="348989"/>
        <a:ext cx="8128000" cy="793012"/>
      </dsp:txXfrm>
    </dsp:sp>
    <dsp:sp modelId="{27A2C081-6553-4EA6-B253-D445227FC756}">
      <dsp:nvSpPr>
        <dsp:cNvPr id="0" name=""/>
        <dsp:cNvSpPr/>
      </dsp:nvSpPr>
      <dsp:spPr>
        <a:xfrm>
          <a:off x="406400" y="16141"/>
          <a:ext cx="5689600" cy="613288"/>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44550">
            <a:lnSpc>
              <a:spcPct val="90000"/>
            </a:lnSpc>
            <a:spcBef>
              <a:spcPct val="0"/>
            </a:spcBef>
            <a:spcAft>
              <a:spcPct val="35000"/>
            </a:spcAft>
          </a:pPr>
          <a:r>
            <a:rPr lang="en-US" altLang="en-US" sz="1900" kern="1200" dirty="0" smtClean="0"/>
            <a:t>Resource Owner  </a:t>
          </a:r>
          <a:endParaRPr lang="en-US" sz="1900" kern="1200" dirty="0"/>
        </a:p>
      </dsp:txBody>
      <dsp:txXfrm>
        <a:off x="406400" y="16141"/>
        <a:ext cx="5689600" cy="613288"/>
      </dsp:txXfrm>
    </dsp:sp>
    <dsp:sp modelId="{F8BC1795-663C-4760-9782-E100688BF3A3}">
      <dsp:nvSpPr>
        <dsp:cNvPr id="0" name=""/>
        <dsp:cNvSpPr/>
      </dsp:nvSpPr>
      <dsp:spPr>
        <a:xfrm>
          <a:off x="0" y="1525042"/>
          <a:ext cx="8128000" cy="793012"/>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95732" rIns="630823" bIns="135128"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smtClean="0"/>
            <a:t>API </a:t>
          </a:r>
          <a:endParaRPr lang="en-US" sz="1900" kern="1200"/>
        </a:p>
      </dsp:txBody>
      <dsp:txXfrm>
        <a:off x="0" y="1525042"/>
        <a:ext cx="8128000" cy="793012"/>
      </dsp:txXfrm>
    </dsp:sp>
    <dsp:sp modelId="{96F6AB5F-9590-4674-86FE-52A0E514088F}">
      <dsp:nvSpPr>
        <dsp:cNvPr id="0" name=""/>
        <dsp:cNvSpPr/>
      </dsp:nvSpPr>
      <dsp:spPr>
        <a:xfrm>
          <a:off x="406400" y="1244602"/>
          <a:ext cx="5689600" cy="5608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44550">
            <a:lnSpc>
              <a:spcPct val="90000"/>
            </a:lnSpc>
            <a:spcBef>
              <a:spcPct val="0"/>
            </a:spcBef>
            <a:spcAft>
              <a:spcPct val="35000"/>
            </a:spcAft>
          </a:pPr>
          <a:r>
            <a:rPr lang="en-US" altLang="en-US" sz="1900" kern="1200" dirty="0" smtClean="0"/>
            <a:t>Resource Server </a:t>
          </a:r>
          <a:endParaRPr lang="en-US" sz="1900" kern="1200" dirty="0"/>
        </a:p>
      </dsp:txBody>
      <dsp:txXfrm>
        <a:off x="406400" y="1244602"/>
        <a:ext cx="5689600" cy="560880"/>
      </dsp:txXfrm>
    </dsp:sp>
    <dsp:sp modelId="{94BF1ABE-0854-4E2B-AE60-DE874D1080CE}">
      <dsp:nvSpPr>
        <dsp:cNvPr id="0" name=""/>
        <dsp:cNvSpPr/>
      </dsp:nvSpPr>
      <dsp:spPr>
        <a:xfrm>
          <a:off x="0" y="2701094"/>
          <a:ext cx="8128000" cy="793012"/>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95732" rIns="630823" bIns="135128"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smtClean="0"/>
            <a:t>3rd party application</a:t>
          </a:r>
          <a:endParaRPr lang="en-US" sz="1900" kern="1200"/>
        </a:p>
      </dsp:txBody>
      <dsp:txXfrm>
        <a:off x="0" y="2701094"/>
        <a:ext cx="8128000" cy="793012"/>
      </dsp:txXfrm>
    </dsp:sp>
    <dsp:sp modelId="{0CEEE4D9-D50A-4E7C-9679-6AB68BADC0F0}">
      <dsp:nvSpPr>
        <dsp:cNvPr id="0" name=""/>
        <dsp:cNvSpPr/>
      </dsp:nvSpPr>
      <dsp:spPr>
        <a:xfrm>
          <a:off x="406400" y="2420654"/>
          <a:ext cx="5689600" cy="5608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44550">
            <a:lnSpc>
              <a:spcPct val="90000"/>
            </a:lnSpc>
            <a:spcBef>
              <a:spcPct val="0"/>
            </a:spcBef>
            <a:spcAft>
              <a:spcPct val="35000"/>
            </a:spcAft>
          </a:pPr>
          <a:r>
            <a:rPr lang="en-US" altLang="en-US" sz="1900" kern="1200" dirty="0" smtClean="0"/>
            <a:t>Client Application</a:t>
          </a:r>
          <a:endParaRPr lang="en-US" sz="1900" kern="1200" dirty="0"/>
        </a:p>
      </dsp:txBody>
      <dsp:txXfrm>
        <a:off x="406400" y="2420654"/>
        <a:ext cx="5689600" cy="560880"/>
      </dsp:txXfrm>
    </dsp:sp>
    <dsp:sp modelId="{B860D350-0AB6-4FA7-A860-457891D329D0}">
      <dsp:nvSpPr>
        <dsp:cNvPr id="0" name=""/>
        <dsp:cNvSpPr/>
      </dsp:nvSpPr>
      <dsp:spPr>
        <a:xfrm>
          <a:off x="0" y="3877147"/>
          <a:ext cx="8128000" cy="793012"/>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95732" rIns="630823" bIns="135128"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smtClean="0"/>
            <a:t>Auth API (may be in scope of Resource Server) </a:t>
          </a:r>
          <a:endParaRPr lang="en-US" sz="1900" kern="1200"/>
        </a:p>
      </dsp:txBody>
      <dsp:txXfrm>
        <a:off x="0" y="3877147"/>
        <a:ext cx="8128000" cy="793012"/>
      </dsp:txXfrm>
    </dsp:sp>
    <dsp:sp modelId="{F9CD624D-1A39-44A6-8F5E-EDEF5A776D01}">
      <dsp:nvSpPr>
        <dsp:cNvPr id="0" name=""/>
        <dsp:cNvSpPr/>
      </dsp:nvSpPr>
      <dsp:spPr>
        <a:xfrm>
          <a:off x="406400" y="3596707"/>
          <a:ext cx="5689600" cy="56088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44550">
            <a:lnSpc>
              <a:spcPct val="90000"/>
            </a:lnSpc>
            <a:spcBef>
              <a:spcPct val="0"/>
            </a:spcBef>
            <a:spcAft>
              <a:spcPct val="35000"/>
            </a:spcAft>
          </a:pPr>
          <a:r>
            <a:rPr lang="en-US" altLang="en-US" sz="1900" kern="1200" dirty="0" smtClean="0"/>
            <a:t>Authorization Server </a:t>
          </a:r>
          <a:endParaRPr lang="en-US" sz="1900" kern="1200" dirty="0"/>
        </a:p>
      </dsp:txBody>
      <dsp:txXfrm>
        <a:off x="406400" y="3596707"/>
        <a:ext cx="5689600" cy="56088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EEBB463-A631-4E6F-B508-817D0252B1C5}">
      <dsp:nvSpPr>
        <dsp:cNvPr id="0" name=""/>
        <dsp:cNvSpPr/>
      </dsp:nvSpPr>
      <dsp:spPr>
        <a:xfrm>
          <a:off x="0" y="0"/>
          <a:ext cx="6008914" cy="1315947"/>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Facebook: Graph API</a:t>
          </a:r>
          <a:endParaRPr lang="en-US" sz="2200" kern="1200" dirty="0"/>
        </a:p>
      </dsp:txBody>
      <dsp:txXfrm>
        <a:off x="1333377" y="0"/>
        <a:ext cx="4675536" cy="1315947"/>
      </dsp:txXfrm>
    </dsp:sp>
    <dsp:sp modelId="{D45F1857-E795-4BB3-92B5-4CCA5E811BAD}">
      <dsp:nvSpPr>
        <dsp:cNvPr id="0" name=""/>
        <dsp:cNvSpPr/>
      </dsp:nvSpPr>
      <dsp:spPr>
        <a:xfrm>
          <a:off x="131594" y="131594"/>
          <a:ext cx="1201782" cy="1052757"/>
        </a:xfrm>
        <a:prstGeom prst="roundRect">
          <a:avLst>
            <a:gd name="adj" fmla="val 10000"/>
          </a:avLst>
        </a:prstGeom>
        <a:blipFill>
          <a:blip xmlns:r="http://schemas.openxmlformats.org/officeDocument/2006/relationships" r:embed="rId1">
            <a:extLst>
              <a:ext uri="{28A0092B-C50C-407E-A947-70E740481C1C}">
                <a14:useLocalDpi xmlns="" xmlns:a14="http://schemas.microsoft.com/office/drawing/2010/main" val="0"/>
              </a:ext>
            </a:extLst>
          </a:blip>
          <a:srcRect/>
          <a:stretch>
            <a:fillRect t="-17000" b="-17000"/>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4AAA18-EEC7-4A10-959A-8FF6107624F0}">
      <dsp:nvSpPr>
        <dsp:cNvPr id="0" name=""/>
        <dsp:cNvSpPr/>
      </dsp:nvSpPr>
      <dsp:spPr>
        <a:xfrm>
          <a:off x="0" y="1447541"/>
          <a:ext cx="6008914" cy="1315947"/>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Google: Google API</a:t>
          </a:r>
          <a:endParaRPr lang="en-US" sz="2200" kern="1200" dirty="0"/>
        </a:p>
      </dsp:txBody>
      <dsp:txXfrm>
        <a:off x="1333377" y="1447541"/>
        <a:ext cx="4675536" cy="1315947"/>
      </dsp:txXfrm>
    </dsp:sp>
    <dsp:sp modelId="{EAA547B3-622D-4611-AAD5-42076A96FFBE}">
      <dsp:nvSpPr>
        <dsp:cNvPr id="0" name=""/>
        <dsp:cNvSpPr/>
      </dsp:nvSpPr>
      <dsp:spPr>
        <a:xfrm>
          <a:off x="131594" y="1579136"/>
          <a:ext cx="1201782" cy="105275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F1373-A2EF-42F5-BFF7-BFAF51A03CDD}">
      <dsp:nvSpPr>
        <dsp:cNvPr id="0" name=""/>
        <dsp:cNvSpPr/>
      </dsp:nvSpPr>
      <dsp:spPr>
        <a:xfrm>
          <a:off x="0" y="2895083"/>
          <a:ext cx="6008914" cy="1315947"/>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Cloud Foundry: Cloud Controller</a:t>
          </a:r>
          <a:endParaRPr lang="en-US" sz="2200" kern="1200" dirty="0"/>
        </a:p>
      </dsp:txBody>
      <dsp:txXfrm>
        <a:off x="1333377" y="2895083"/>
        <a:ext cx="4675536" cy="1315947"/>
      </dsp:txXfrm>
    </dsp:sp>
    <dsp:sp modelId="{0E301FEA-776D-4EFB-A943-8D84A88B224A}">
      <dsp:nvSpPr>
        <dsp:cNvPr id="0" name=""/>
        <dsp:cNvSpPr/>
      </dsp:nvSpPr>
      <dsp:spPr>
        <a:xfrm>
          <a:off x="131594" y="3026678"/>
          <a:ext cx="1201782" cy="105275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3">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BC3CCF-2F0E-4BBD-A8A9-E8A185ACAAE2}" type="datetimeFigureOut">
              <a:rPr lang="en-US" smtClean="0"/>
              <a:pPr/>
              <a:t>4/7/2017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31E5C-457F-453F-9938-47FB8576FDEB}" type="slidenum">
              <a:rPr lang="en-US" smtClean="0"/>
              <a:pPr/>
              <a:t>‹#›</a:t>
            </a:fld>
            <a:endParaRPr lang="en-US"/>
          </a:p>
        </p:txBody>
      </p:sp>
    </p:spTree>
    <p:extLst>
      <p:ext uri="{BB962C8B-B14F-4D97-AF65-F5344CB8AC3E}">
        <p14:creationId xmlns="" xmlns:p14="http://schemas.microsoft.com/office/powerpoint/2010/main" val="3336448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582613" y="795338"/>
            <a:ext cx="5694362" cy="3203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3" name="Rectangle 3"/>
          <p:cNvSpPr>
            <a:spLocks noGrp="1" noChangeArrowheads="1"/>
          </p:cNvSpPr>
          <p:nvPr>
            <p:ph type="body" idx="1"/>
          </p:nvPr>
        </p:nvSpPr>
        <p:spPr bwMode="auto">
          <a:xfrm>
            <a:off x="915988" y="4356100"/>
            <a:ext cx="5026025" cy="41370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 xmlns:p14="http://schemas.microsoft.com/office/powerpoint/2010/main" val="478498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582613" y="795338"/>
            <a:ext cx="5694362" cy="3203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3" name="Rectangle 3"/>
          <p:cNvSpPr>
            <a:spLocks noGrp="1" noChangeArrowheads="1"/>
          </p:cNvSpPr>
          <p:nvPr>
            <p:ph type="body" idx="1"/>
          </p:nvPr>
        </p:nvSpPr>
        <p:spPr bwMode="auto">
          <a:xfrm>
            <a:off x="915988" y="4356100"/>
            <a:ext cx="5026025" cy="41370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 xmlns:p14="http://schemas.microsoft.com/office/powerpoint/2010/main" val="39150738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2.xml"/><Relationship Id="rId7" Type="http://schemas.openxmlformats.org/officeDocument/2006/relationships/oleObject" Target="../embeddings/oleObject2.bin"/><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14.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3.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3.xml"/><Relationship Id="rId4" Type="http://schemas.openxmlformats.org/officeDocument/2006/relationships/tags" Target="../tags/tag48.xml"/></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50.xml"/><Relationship Id="rId7" Type="http://schemas.openxmlformats.org/officeDocument/2006/relationships/slideMaster" Target="../slideMasters/slideMaster3.xml"/><Relationship Id="rId2" Type="http://schemas.openxmlformats.org/officeDocument/2006/relationships/tags" Target="../tags/tag49.xml"/><Relationship Id="rId1" Type="http://schemas.openxmlformats.org/officeDocument/2006/relationships/vmlDrawing" Target="../drawings/vmlDrawing15.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vmlDrawing" Target="../drawings/vmlDrawing16.v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vmlDrawing" Target="../drawings/vmlDrawing17.vm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image" Target="../media/image18.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5.png"/><Relationship Id="rId2" Type="http://schemas.openxmlformats.org/officeDocument/2006/relationships/tags" Target="../tags/tag61.xml"/><Relationship Id="rId1" Type="http://schemas.openxmlformats.org/officeDocument/2006/relationships/vmlDrawing" Target="../drawings/vmlDrawing19.vml"/><Relationship Id="rId6" Type="http://schemas.openxmlformats.org/officeDocument/2006/relationships/tags" Target="../tags/tag65.xml"/><Relationship Id="rId11" Type="http://schemas.openxmlformats.org/officeDocument/2006/relationships/image" Target="../media/image3.emf"/><Relationship Id="rId5" Type="http://schemas.openxmlformats.org/officeDocument/2006/relationships/tags" Target="../tags/tag64.xml"/><Relationship Id="rId10" Type="http://schemas.openxmlformats.org/officeDocument/2006/relationships/oleObject" Target="../embeddings/oleObject19.bin"/><Relationship Id="rId4" Type="http://schemas.openxmlformats.org/officeDocument/2006/relationships/tags" Target="../tags/tag63.xml"/><Relationship Id="rId9" Type="http://schemas.openxmlformats.org/officeDocument/2006/relationships/image" Target="../media/image17.jpeg"/></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image" Target="../media/image18.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15.png"/><Relationship Id="rId2" Type="http://schemas.openxmlformats.org/officeDocument/2006/relationships/tags" Target="../tags/tag67.xml"/><Relationship Id="rId1" Type="http://schemas.openxmlformats.org/officeDocument/2006/relationships/vmlDrawing" Target="../drawings/vmlDrawing20.vml"/><Relationship Id="rId6" Type="http://schemas.openxmlformats.org/officeDocument/2006/relationships/tags" Target="../tags/tag71.xml"/><Relationship Id="rId11" Type="http://schemas.openxmlformats.org/officeDocument/2006/relationships/image" Target="../media/image3.emf"/><Relationship Id="rId5" Type="http://schemas.openxmlformats.org/officeDocument/2006/relationships/tags" Target="../tags/tag70.xml"/><Relationship Id="rId10" Type="http://schemas.openxmlformats.org/officeDocument/2006/relationships/oleObject" Target="../embeddings/oleObject20.bin"/><Relationship Id="rId4" Type="http://schemas.openxmlformats.org/officeDocument/2006/relationships/tags" Target="../tags/tag69.xml"/><Relationship Id="rId9" Type="http://schemas.openxmlformats.org/officeDocument/2006/relationships/image" Target="../media/image19.jpeg"/></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image" Target="../media/image18.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5.png"/><Relationship Id="rId2" Type="http://schemas.openxmlformats.org/officeDocument/2006/relationships/tags" Target="../tags/tag73.xml"/><Relationship Id="rId1" Type="http://schemas.openxmlformats.org/officeDocument/2006/relationships/vmlDrawing" Target="../drawings/vmlDrawing21.vml"/><Relationship Id="rId6" Type="http://schemas.openxmlformats.org/officeDocument/2006/relationships/tags" Target="../tags/tag77.xml"/><Relationship Id="rId11" Type="http://schemas.openxmlformats.org/officeDocument/2006/relationships/image" Target="../media/image3.emf"/><Relationship Id="rId5" Type="http://schemas.openxmlformats.org/officeDocument/2006/relationships/tags" Target="../tags/tag76.xml"/><Relationship Id="rId10" Type="http://schemas.openxmlformats.org/officeDocument/2006/relationships/oleObject" Target="../embeddings/oleObject21.bin"/><Relationship Id="rId4" Type="http://schemas.openxmlformats.org/officeDocument/2006/relationships/tags" Target="../tags/tag75.xml"/><Relationship Id="rId9"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3.vml"/><Relationship Id="rId5" Type="http://schemas.openxmlformats.org/officeDocument/2006/relationships/image" Target="../media/image9.png"/><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image" Target="../media/image18.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15.png"/><Relationship Id="rId2" Type="http://schemas.openxmlformats.org/officeDocument/2006/relationships/tags" Target="../tags/tag79.xml"/><Relationship Id="rId1" Type="http://schemas.openxmlformats.org/officeDocument/2006/relationships/vmlDrawing" Target="../drawings/vmlDrawing22.vml"/><Relationship Id="rId6" Type="http://schemas.openxmlformats.org/officeDocument/2006/relationships/tags" Target="../tags/tag83.xml"/><Relationship Id="rId11" Type="http://schemas.openxmlformats.org/officeDocument/2006/relationships/image" Target="../media/image3.emf"/><Relationship Id="rId5" Type="http://schemas.openxmlformats.org/officeDocument/2006/relationships/tags" Target="../tags/tag82.xml"/><Relationship Id="rId10" Type="http://schemas.openxmlformats.org/officeDocument/2006/relationships/oleObject" Target="../embeddings/oleObject22.bin"/><Relationship Id="rId4" Type="http://schemas.openxmlformats.org/officeDocument/2006/relationships/tags" Target="../tags/tag81.xml"/><Relationship Id="rId9" Type="http://schemas.openxmlformats.org/officeDocument/2006/relationships/image" Target="../media/image21.jpeg"/></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4.xml"/><Relationship Id="rId1" Type="http://schemas.openxmlformats.org/officeDocument/2006/relationships/vmlDrawing" Target="../drawings/vmlDrawing23.v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slideMaster" Target="../slideMasters/slideMaster4.xml"/><Relationship Id="rId4" Type="http://schemas.openxmlformats.org/officeDocument/2006/relationships/tags" Target="../tags/tag87.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6.vml"/><Relationship Id="rId6" Type="http://schemas.openxmlformats.org/officeDocument/2006/relationships/image" Target="../media/image10.png"/><Relationship Id="rId5" Type="http://schemas.openxmlformats.org/officeDocument/2006/relationships/oleObject" Target="../embeddings/oleObject6.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11.jpeg"/><Relationship Id="rId4"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15.png"/><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image" Target="../media/image3.emf"/><Relationship Id="rId5" Type="http://schemas.openxmlformats.org/officeDocument/2006/relationships/tags" Target="../tags/tag30.xml"/><Relationship Id="rId10" Type="http://schemas.openxmlformats.org/officeDocument/2006/relationships/oleObject" Target="../embeddings/oleObject9.bin"/><Relationship Id="rId4" Type="http://schemas.openxmlformats.org/officeDocument/2006/relationships/tags" Target="../tags/tag29.xml"/><Relationship Id="rId9"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3.emf"/><Relationship Id="rId2" Type="http://schemas.openxmlformats.org/officeDocument/2006/relationships/tags" Target="../tags/tag33.xml"/><Relationship Id="rId1" Type="http://schemas.openxmlformats.org/officeDocument/2006/relationships/vmlDrawing" Target="../drawings/vmlDrawing10.vml"/><Relationship Id="rId6" Type="http://schemas.openxmlformats.org/officeDocument/2006/relationships/tags" Target="../tags/tag37.xml"/><Relationship Id="rId11" Type="http://schemas.openxmlformats.org/officeDocument/2006/relationships/image" Target="../media/image15.png"/><Relationship Id="rId5" Type="http://schemas.openxmlformats.org/officeDocument/2006/relationships/tags" Target="../tags/tag36.xml"/><Relationship Id="rId10" Type="http://schemas.openxmlformats.org/officeDocument/2006/relationships/oleObject" Target="../embeddings/oleObject10.bin"/><Relationship Id="rId4" Type="http://schemas.openxmlformats.org/officeDocument/2006/relationships/tags" Target="../tags/tag35.xml"/><Relationship Id="rId9"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oleObject" Target="../embeddings/oleObject11.bin"/><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image" Target="../media/image16.jpeg"/><Relationship Id="rId5" Type="http://schemas.openxmlformats.org/officeDocument/2006/relationships/slideMaster" Target="../slideMasters/slideMaster3.xml"/><Relationship Id="rId4" Type="http://schemas.openxmlformats.org/officeDocument/2006/relationships/tags" Target="../tags/tag4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vmlDrawing" Target="../drawings/vmlDrawing12.vml"/><Relationship Id="rId4" Type="http://schemas.openxmlformats.org/officeDocument/2006/relationships/oleObject" Target="../embeddings/oleObject1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1" y="2"/>
          <a:ext cx="180998" cy="143985"/>
        </p:xfrm>
        <a:graphic>
          <a:graphicData uri="http://schemas.openxmlformats.org/presentationml/2006/ole">
            <p:oleObj spid="_x0000_s2119" name="think-cell Slide" r:id="rId7" imgW="360" imgH="360" progId="">
              <p:embed/>
            </p:oleObj>
          </a:graphicData>
        </a:graphic>
      </p:graphicFrame>
      <p:grpSp>
        <p:nvGrpSpPr>
          <p:cNvPr id="5" name="Group 351"/>
          <p:cNvGrpSpPr/>
          <p:nvPr userDrawn="1">
            <p:custDataLst>
              <p:tags r:id="rId2"/>
            </p:custDataLst>
          </p:nvPr>
        </p:nvGrpSpPr>
        <p:grpSpPr>
          <a:xfrm>
            <a:off x="7116220" y="3258545"/>
            <a:ext cx="4555760"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375954" y="3617155"/>
            <a:ext cx="524288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algn="just" defTabSz="957756"/>
            <a:r>
              <a:rPr lang="en-US" sz="1000" dirty="0" smtClean="0">
                <a:solidFill>
                  <a:prstClr val="white"/>
                </a:solidFill>
                <a:cs typeface="Arial" pitchFamily="34" charset="0"/>
              </a:rPr>
              <a:t>With almost 180,000 people in over 40 countries, </a:t>
            </a:r>
            <a:r>
              <a:rPr lang="en-US" sz="1000" dirty="0" err="1" smtClean="0">
                <a:solidFill>
                  <a:prstClr val="white"/>
                </a:solidFill>
                <a:cs typeface="Arial" pitchFamily="34" charset="0"/>
              </a:rPr>
              <a:t>Capgemini</a:t>
            </a:r>
            <a:r>
              <a:rPr lang="en-US" sz="1000" dirty="0" smtClean="0">
                <a:solidFill>
                  <a:prstClr val="white"/>
                </a:solidFill>
                <a:cs typeface="Arial" pitchFamily="34" charset="0"/>
              </a:rPr>
              <a:t> is one of the world's foremost providers of consulting, technology and outsourcing services. The Group reported 2014 global revenues of EUR 10.573 billion.</a:t>
            </a:r>
          </a:p>
          <a:p>
            <a:pPr algn="just" defTabSz="957756"/>
            <a:r>
              <a:rPr lang="en-US" sz="1000" dirty="0" smtClean="0">
                <a:solidFill>
                  <a:prstClr val="white"/>
                </a:solidFill>
                <a:cs typeface="Arial" pitchFamily="34" charset="0"/>
              </a:rPr>
              <a:t>Together with its clients, </a:t>
            </a:r>
            <a:r>
              <a:rPr lang="en-US" sz="1000" dirty="0" err="1" smtClean="0">
                <a:solidFill>
                  <a:prstClr val="white"/>
                </a:solidFill>
                <a:cs typeface="Arial" pitchFamily="34" charset="0"/>
              </a:rPr>
              <a:t>Capgemini</a:t>
            </a:r>
            <a:r>
              <a:rPr lang="en-US" sz="1000" dirty="0" smtClean="0">
                <a:solidFill>
                  <a:prstClr val="white"/>
                </a:solidFill>
                <a:cs typeface="Arial" pitchFamily="34" charset="0"/>
              </a:rPr>
              <a:t> creates and delivers business and technology solutions that fit their needs and drive the results they want. A deeply multicultural organization, </a:t>
            </a:r>
            <a:r>
              <a:rPr lang="en-US" sz="1000" dirty="0" err="1" smtClean="0">
                <a:solidFill>
                  <a:prstClr val="white"/>
                </a:solidFill>
                <a:cs typeface="Arial" pitchFamily="34" charset="0"/>
              </a:rPr>
              <a:t>Capgemini</a:t>
            </a:r>
            <a:r>
              <a:rPr lang="en-US" sz="1000" dirty="0" smtClean="0">
                <a:solidFill>
                  <a:prstClr val="white"/>
                </a:solidFill>
                <a:cs typeface="Arial" pitchFamily="34" charset="0"/>
              </a:rPr>
              <a:t> has developed its own way of working, the Collaborative Business </a:t>
            </a:r>
            <a:r>
              <a:rPr lang="en-US" sz="1000" dirty="0" err="1" smtClean="0">
                <a:solidFill>
                  <a:prstClr val="white"/>
                </a:solidFill>
                <a:cs typeface="Arial" pitchFamily="34" charset="0"/>
              </a:rPr>
              <a:t>Experience</a:t>
            </a:r>
            <a:r>
              <a:rPr lang="en-US" sz="1000" baseline="30000" dirty="0" err="1" smtClean="0">
                <a:solidFill>
                  <a:prstClr val="white"/>
                </a:solidFill>
                <a:cs typeface="Arial" pitchFamily="34" charset="0"/>
              </a:rPr>
              <a:t>TM</a:t>
            </a:r>
            <a:r>
              <a:rPr lang="en-US" sz="1000" dirty="0" smtClean="0">
                <a:solidFill>
                  <a:prstClr val="white"/>
                </a:solidFill>
                <a:cs typeface="Arial" pitchFamily="34" charset="0"/>
              </a:rPr>
              <a:t>, and draws on </a:t>
            </a:r>
            <a:r>
              <a:rPr lang="en-US" sz="1000" dirty="0" err="1" smtClean="0">
                <a:solidFill>
                  <a:prstClr val="white"/>
                </a:solidFill>
                <a:cs typeface="Arial" pitchFamily="34" charset="0"/>
              </a:rPr>
              <a:t>Rightshore</a:t>
            </a:r>
            <a:r>
              <a:rPr lang="en-US" sz="1000" b="1" baseline="30000" dirty="0" smtClean="0">
                <a:solidFill>
                  <a:prstClr val="white"/>
                </a:solidFill>
                <a:cs typeface="Arial" pitchFamily="34" charset="0"/>
              </a:rPr>
              <a:t> ®</a:t>
            </a:r>
            <a:r>
              <a:rPr lang="en-US" sz="1000" dirty="0" smtClean="0">
                <a:solidFill>
                  <a:prstClr val="white"/>
                </a:solidFill>
                <a:cs typeface="Arial" pitchFamily="34" charset="0"/>
              </a:rPr>
              <a:t>, its worldwide delivery model.</a:t>
            </a:r>
            <a:endParaRPr lang="en-US" sz="1000" dirty="0">
              <a:solidFill>
                <a:prstClr val="white"/>
              </a:solidFill>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1067971" y="3468294"/>
            <a:ext cx="639473" cy="522508"/>
          </a:xfrm>
          <a:prstGeom prst="rect">
            <a:avLst/>
          </a:prstGeom>
        </p:spPr>
      </p:pic>
    </p:spTree>
    <p:extLst>
      <p:ext uri="{BB962C8B-B14F-4D97-AF65-F5344CB8AC3E}">
        <p14:creationId xmlns="" xmlns:p14="http://schemas.microsoft.com/office/powerpoint/2010/main" val="112912736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 y="2"/>
          <a:ext cx="180998" cy="143985"/>
        </p:xfrm>
        <a:graphic>
          <a:graphicData uri="http://schemas.openxmlformats.org/presentationml/2006/ole">
            <p:oleObj spid="_x0000_s13383"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2"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98141" y="1495447"/>
            <a:ext cx="11813714"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 xmlns:p14="http://schemas.microsoft.com/office/powerpoint/2010/main" val="24959492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95384" cy="158750"/>
        </p:xfrm>
        <a:graphic>
          <a:graphicData uri="http://schemas.openxmlformats.org/presentationml/2006/ole">
            <p:oleObj spid="_x0000_s14407"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87335" y="1533439"/>
            <a:ext cx="5541093"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6181955" y="1533440"/>
            <a:ext cx="5541093"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 xmlns:p14="http://schemas.microsoft.com/office/powerpoint/2010/main" val="2044462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95384" cy="158750"/>
        </p:xfrm>
        <a:graphic>
          <a:graphicData uri="http://schemas.openxmlformats.org/presentationml/2006/ole">
            <p:oleObj spid="_x0000_s15431"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87335" y="2206953"/>
            <a:ext cx="5541093"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6181955" y="2208394"/>
            <a:ext cx="5541093"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87336" y="1542648"/>
            <a:ext cx="5541093"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6182332" y="1533439"/>
            <a:ext cx="5541093"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 xmlns:p14="http://schemas.microsoft.com/office/powerpoint/2010/main" val="474993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90769" y="1511299"/>
            <a:ext cx="561962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90769" y="1902611"/>
            <a:ext cx="561962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6217057" y="1511299"/>
            <a:ext cx="5580271"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6217057" y="1902611"/>
            <a:ext cx="5580271"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90769" y="3894138"/>
            <a:ext cx="561962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90769" y="4286590"/>
            <a:ext cx="561962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6217057" y="3894138"/>
            <a:ext cx="5580271"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6217057" y="4286590"/>
            <a:ext cx="5580271"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 xmlns:p14="http://schemas.microsoft.com/office/powerpoint/2010/main" val="3513010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 y="2"/>
          <a:ext cx="180998" cy="143985"/>
        </p:xfrm>
        <a:graphic>
          <a:graphicData uri="http://schemas.openxmlformats.org/presentationml/2006/ole">
            <p:oleObj spid="_x0000_s16455" name="think-cell Slide" r:id="rId3" imgW="360" imgH="360" progId="">
              <p:embed/>
            </p:oleObj>
          </a:graphicData>
        </a:graphic>
      </p:graphicFrame>
    </p:spTree>
    <p:extLst>
      <p:ext uri="{BB962C8B-B14F-4D97-AF65-F5344CB8AC3E}">
        <p14:creationId xmlns="" xmlns:p14="http://schemas.microsoft.com/office/powerpoint/2010/main" val="40590604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180A4C1A-20A2-4E61-8790-BBC960B3E1FC}" type="datetimeFigureOut">
              <a:rPr lang="en-US"/>
              <a:pPr>
                <a:defRPr/>
              </a:pPr>
              <a:t>4/7/2017</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fld id="{F6D1976D-527D-4C97-9052-CE1E6B900202}" type="slidenum">
              <a:rPr lang="en-US" altLang="en-US"/>
              <a:pPr/>
              <a:t>‹#›</a:t>
            </a:fld>
            <a:endParaRPr lang="en-US" altLang="en-US"/>
          </a:p>
        </p:txBody>
      </p:sp>
    </p:spTree>
    <p:extLst>
      <p:ext uri="{BB962C8B-B14F-4D97-AF65-F5344CB8AC3E}">
        <p14:creationId xmlns="" xmlns:p14="http://schemas.microsoft.com/office/powerpoint/2010/main" val="24386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95384" cy="158750"/>
        </p:xfrm>
        <a:graphic>
          <a:graphicData uri="http://schemas.openxmlformats.org/presentationml/2006/ole">
            <p:oleObj spid="_x0000_s24583" name="think-cell Slide" r:id="rId3" imgW="360" imgH="360" progId="">
              <p:embed/>
            </p:oleObj>
          </a:graphicData>
        </a:graphic>
      </p:graphicFrame>
    </p:spTree>
    <p:extLst>
      <p:ext uri="{BB962C8B-B14F-4D97-AF65-F5344CB8AC3E}">
        <p14:creationId xmlns="" xmlns:p14="http://schemas.microsoft.com/office/powerpoint/2010/main" val="2294575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21" name="Picture 197" descr="\\Lin51003833\d$\StockImages\Concept_02\478299529.jpg"/>
          <p:cNvPicPr>
            <a:picLocks noChangeAspect="1" noChangeArrowheads="1"/>
          </p:cNvPicPr>
          <p:nvPr userDrawn="1"/>
        </p:nvPicPr>
        <p:blipFill>
          <a:blip r:embed="rId9" cstate="print"/>
          <a:srcRect b="24467"/>
          <a:stretch>
            <a:fillRect/>
          </a:stretch>
        </p:blipFill>
        <p:spPr bwMode="auto">
          <a:xfrm>
            <a:off x="1" y="1330580"/>
            <a:ext cx="12192000" cy="5527420"/>
          </a:xfrm>
          <a:prstGeom prst="rect">
            <a:avLst/>
          </a:prstGeom>
          <a:noFill/>
        </p:spPr>
      </p:pic>
      <p:sp>
        <p:nvSpPr>
          <p:cNvPr id="18" name="Rectangle 17"/>
          <p:cNvSpPr/>
          <p:nvPr userDrawn="1">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524" y="2"/>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95384" cy="158750"/>
        </p:xfrm>
        <a:graphic>
          <a:graphicData uri="http://schemas.openxmlformats.org/presentationml/2006/ole">
            <p:oleObj spid="_x0000_s18503"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8085894" y="6520700"/>
            <a:ext cx="3694061" cy="239021"/>
          </a:xfrm>
          <a:prstGeom prst="rect">
            <a:avLst/>
          </a:prstGeom>
          <a:noFill/>
        </p:spPr>
      </p:pic>
      <p:sp>
        <p:nvSpPr>
          <p:cNvPr id="2" name="Title 1"/>
          <p:cNvSpPr>
            <a:spLocks noGrp="1"/>
          </p:cNvSpPr>
          <p:nvPr>
            <p:ph type="ctrTitle" hasCustomPrompt="1"/>
            <p:custDataLst>
              <p:tags r:id="rId5"/>
            </p:custDataLst>
          </p:nvPr>
        </p:nvSpPr>
        <p:spPr>
          <a:xfrm>
            <a:off x="0" y="2256613"/>
            <a:ext cx="11803186"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2" y="4551798"/>
            <a:ext cx="5589207"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881523" y="653034"/>
            <a:ext cx="3693548" cy="694690"/>
          </a:xfrm>
          <a:prstGeom prst="rect">
            <a:avLst/>
          </a:prstGeom>
          <a:noFill/>
        </p:spPr>
      </p:pic>
      <p:pic>
        <p:nvPicPr>
          <p:cNvPr id="11" name="Picture 10" descr="D:\Project\Cloud\CFS_logo.png"/>
          <p:cNvPicPr>
            <a:picLocks noChangeAspect="1" noChangeArrowheads="1"/>
          </p:cNvPicPr>
          <p:nvPr userDrawn="1"/>
        </p:nvPicPr>
        <p:blipFill>
          <a:blip r:embed="rId13" cstate="print"/>
          <a:srcRect/>
          <a:stretch>
            <a:fillRect/>
          </a:stretch>
        </p:blipFill>
        <p:spPr bwMode="auto">
          <a:xfrm>
            <a:off x="7667630" y="640673"/>
            <a:ext cx="3862918" cy="709613"/>
          </a:xfrm>
          <a:prstGeom prst="rect">
            <a:avLst/>
          </a:prstGeom>
          <a:noFill/>
        </p:spPr>
      </p:pic>
    </p:spTree>
    <p:extLst>
      <p:ext uri="{BB962C8B-B14F-4D97-AF65-F5344CB8AC3E}">
        <p14:creationId xmlns="" xmlns:p14="http://schemas.microsoft.com/office/powerpoint/2010/main" val="71398017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1_Title Slide 1">
    <p:spTree>
      <p:nvGrpSpPr>
        <p:cNvPr id="1" name=""/>
        <p:cNvGrpSpPr/>
        <p:nvPr/>
      </p:nvGrpSpPr>
      <p:grpSpPr>
        <a:xfrm>
          <a:off x="0" y="0"/>
          <a:ext cx="0" cy="0"/>
          <a:chOff x="0" y="0"/>
          <a:chExt cx="0" cy="0"/>
        </a:xfrm>
      </p:grpSpPr>
      <p:pic>
        <p:nvPicPr>
          <p:cNvPr id="494595" name="Picture 3" descr="\\Lin51003833\d$\StockImages\Concept_02\476177773.jpg"/>
          <p:cNvPicPr>
            <a:picLocks noChangeAspect="1" noChangeArrowheads="1"/>
          </p:cNvPicPr>
          <p:nvPr userDrawn="1"/>
        </p:nvPicPr>
        <p:blipFill>
          <a:blip r:embed="rId9" cstate="print"/>
          <a:srcRect r="5760" b="28396"/>
          <a:stretch>
            <a:fillRect/>
          </a:stretch>
        </p:blipFill>
        <p:spPr bwMode="auto">
          <a:xfrm>
            <a:off x="0" y="1297858"/>
            <a:ext cx="12192000" cy="5560142"/>
          </a:xfrm>
          <a:prstGeom prst="rect">
            <a:avLst/>
          </a:prstGeom>
          <a:noFill/>
        </p:spPr>
      </p:pic>
      <p:sp>
        <p:nvSpPr>
          <p:cNvPr id="11" name="Rectangle 10"/>
          <p:cNvSpPr/>
          <p:nvPr userDrawn="1"/>
        </p:nvSpPr>
        <p:spPr>
          <a:xfrm>
            <a:off x="0" y="1017639"/>
            <a:ext cx="12192000" cy="5840361"/>
          </a:xfrm>
          <a:prstGeom prst="rect">
            <a:avLst/>
          </a:prstGeom>
          <a:solidFill>
            <a:srgbClr val="030F65">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8" name="Rectangle 17"/>
          <p:cNvSpPr/>
          <p:nvPr userDrawn="1">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524" y="2"/>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95384" cy="158750"/>
        </p:xfrm>
        <a:graphic>
          <a:graphicData uri="http://schemas.openxmlformats.org/presentationml/2006/ole">
            <p:oleObj spid="_x0000_s19527"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8085894" y="6520700"/>
            <a:ext cx="3694061" cy="239021"/>
          </a:xfrm>
          <a:prstGeom prst="rect">
            <a:avLst/>
          </a:prstGeom>
          <a:noFill/>
        </p:spPr>
      </p:pic>
      <p:sp>
        <p:nvSpPr>
          <p:cNvPr id="2" name="Title 1"/>
          <p:cNvSpPr>
            <a:spLocks noGrp="1"/>
          </p:cNvSpPr>
          <p:nvPr>
            <p:ph type="ctrTitle" hasCustomPrompt="1"/>
            <p:custDataLst>
              <p:tags r:id="rId5"/>
            </p:custDataLst>
          </p:nvPr>
        </p:nvSpPr>
        <p:spPr>
          <a:xfrm>
            <a:off x="0" y="2256613"/>
            <a:ext cx="11803186"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2" y="4551798"/>
            <a:ext cx="5589207"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881523" y="648130"/>
            <a:ext cx="3693548" cy="694690"/>
          </a:xfrm>
          <a:prstGeom prst="rect">
            <a:avLst/>
          </a:prstGeom>
          <a:noFill/>
        </p:spPr>
      </p:pic>
      <p:pic>
        <p:nvPicPr>
          <p:cNvPr id="4" name="Picture 3" descr="D:\Project\Cloud\CFS_logo.png"/>
          <p:cNvPicPr>
            <a:picLocks noChangeAspect="1" noChangeArrowheads="1"/>
          </p:cNvPicPr>
          <p:nvPr userDrawn="1"/>
        </p:nvPicPr>
        <p:blipFill>
          <a:blip r:embed="rId13" cstate="print"/>
          <a:srcRect/>
          <a:stretch>
            <a:fillRect/>
          </a:stretch>
        </p:blipFill>
        <p:spPr bwMode="auto">
          <a:xfrm>
            <a:off x="7667630" y="640673"/>
            <a:ext cx="3862918" cy="709613"/>
          </a:xfrm>
          <a:prstGeom prst="rect">
            <a:avLst/>
          </a:prstGeom>
          <a:noFill/>
        </p:spPr>
      </p:pic>
    </p:spTree>
    <p:extLst>
      <p:ext uri="{BB962C8B-B14F-4D97-AF65-F5344CB8AC3E}">
        <p14:creationId xmlns="" xmlns:p14="http://schemas.microsoft.com/office/powerpoint/2010/main" val="420494501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2_Title Slide 1">
    <p:spTree>
      <p:nvGrpSpPr>
        <p:cNvPr id="1" name=""/>
        <p:cNvGrpSpPr/>
        <p:nvPr/>
      </p:nvGrpSpPr>
      <p:grpSpPr>
        <a:xfrm>
          <a:off x="0" y="0"/>
          <a:ext cx="0" cy="0"/>
          <a:chOff x="0" y="0"/>
          <a:chExt cx="0" cy="0"/>
        </a:xfrm>
      </p:grpSpPr>
      <p:pic>
        <p:nvPicPr>
          <p:cNvPr id="496643" name="Picture 3" descr="\\Lin51003833\d$\share\HR Genie\Sourced from Shutter Stock Set-10\man-person-clouds-apple.jpg"/>
          <p:cNvPicPr>
            <a:picLocks noChangeAspect="1" noChangeArrowheads="1"/>
          </p:cNvPicPr>
          <p:nvPr userDrawn="1"/>
        </p:nvPicPr>
        <p:blipFill>
          <a:blip r:embed="rId9" cstate="print">
            <a:lum bright="-20000"/>
          </a:blip>
          <a:srcRect b="14039"/>
          <a:stretch>
            <a:fillRect/>
          </a:stretch>
        </p:blipFill>
        <p:spPr bwMode="auto">
          <a:xfrm>
            <a:off x="0" y="553213"/>
            <a:ext cx="12192000" cy="6296463"/>
          </a:xfrm>
          <a:prstGeom prst="rect">
            <a:avLst/>
          </a:prstGeom>
          <a:noFill/>
        </p:spPr>
      </p:pic>
      <p:sp>
        <p:nvSpPr>
          <p:cNvPr id="18" name="Rectangle 17"/>
          <p:cNvSpPr/>
          <p:nvPr userDrawn="1">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524" y="2"/>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95384" cy="158750"/>
        </p:xfrm>
        <a:graphic>
          <a:graphicData uri="http://schemas.openxmlformats.org/presentationml/2006/ole">
            <p:oleObj spid="_x0000_s20551"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8085894" y="6520700"/>
            <a:ext cx="3694061" cy="239021"/>
          </a:xfrm>
          <a:prstGeom prst="rect">
            <a:avLst/>
          </a:prstGeom>
          <a:noFill/>
        </p:spPr>
      </p:pic>
      <p:sp>
        <p:nvSpPr>
          <p:cNvPr id="2" name="Title 1"/>
          <p:cNvSpPr>
            <a:spLocks noGrp="1"/>
          </p:cNvSpPr>
          <p:nvPr>
            <p:ph type="ctrTitle" hasCustomPrompt="1"/>
            <p:custDataLst>
              <p:tags r:id="rId5"/>
            </p:custDataLst>
          </p:nvPr>
        </p:nvSpPr>
        <p:spPr>
          <a:xfrm>
            <a:off x="0" y="2256613"/>
            <a:ext cx="11803186"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2" y="4551798"/>
            <a:ext cx="5589207"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881523" y="653034"/>
            <a:ext cx="3693548" cy="694690"/>
          </a:xfrm>
          <a:prstGeom prst="rect">
            <a:avLst/>
          </a:prstGeom>
          <a:noFill/>
        </p:spPr>
      </p:pic>
      <p:pic>
        <p:nvPicPr>
          <p:cNvPr id="11" name="Picture 10" descr="D:\Project\Cloud\CFS_logo.png"/>
          <p:cNvPicPr>
            <a:picLocks noChangeAspect="1" noChangeArrowheads="1"/>
          </p:cNvPicPr>
          <p:nvPr userDrawn="1"/>
        </p:nvPicPr>
        <p:blipFill>
          <a:blip r:embed="rId13" cstate="print"/>
          <a:srcRect/>
          <a:stretch>
            <a:fillRect/>
          </a:stretch>
        </p:blipFill>
        <p:spPr bwMode="auto">
          <a:xfrm>
            <a:off x="7667630" y="640673"/>
            <a:ext cx="3862918" cy="709613"/>
          </a:xfrm>
          <a:prstGeom prst="rect">
            <a:avLst/>
          </a:prstGeom>
          <a:noFill/>
        </p:spPr>
      </p:pic>
    </p:spTree>
    <p:extLst>
      <p:ext uri="{BB962C8B-B14F-4D97-AF65-F5344CB8AC3E}">
        <p14:creationId xmlns="" xmlns:p14="http://schemas.microsoft.com/office/powerpoint/2010/main" val="16026871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1" y="2"/>
          <a:ext cx="180998" cy="143985"/>
        </p:xfrm>
        <a:graphic>
          <a:graphicData uri="http://schemas.openxmlformats.org/presentationml/2006/ole">
            <p:oleObj spid="_x0000_s3143"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6506094" y="2940261"/>
            <a:ext cx="524288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125,000 people in 44 countries, Capgemini is one of the world's foremost providers of consulting, technology and outsourcing services. The Group reported 2012 global revenues of EUR 10.3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6198111" y="2791400"/>
            <a:ext cx="639473" cy="522508"/>
          </a:xfrm>
          <a:prstGeom prst="rect">
            <a:avLst/>
          </a:prstGeom>
        </p:spPr>
      </p:pic>
    </p:spTree>
    <p:extLst>
      <p:ext uri="{BB962C8B-B14F-4D97-AF65-F5344CB8AC3E}">
        <p14:creationId xmlns="" xmlns:p14="http://schemas.microsoft.com/office/powerpoint/2010/main" val="30194331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3_Title Slide 1">
    <p:spTree>
      <p:nvGrpSpPr>
        <p:cNvPr id="1" name=""/>
        <p:cNvGrpSpPr/>
        <p:nvPr/>
      </p:nvGrpSpPr>
      <p:grpSpPr>
        <a:xfrm>
          <a:off x="0" y="0"/>
          <a:ext cx="0" cy="0"/>
          <a:chOff x="0" y="0"/>
          <a:chExt cx="0" cy="0"/>
        </a:xfrm>
      </p:grpSpPr>
      <p:pic>
        <p:nvPicPr>
          <p:cNvPr id="497667" name="Picture 3" descr="\\Lin51003833\d$\StockImages\new images\135754993.jpg"/>
          <p:cNvPicPr>
            <a:picLocks noChangeAspect="1" noChangeArrowheads="1"/>
          </p:cNvPicPr>
          <p:nvPr userDrawn="1"/>
        </p:nvPicPr>
        <p:blipFill>
          <a:blip r:embed="rId9" cstate="print">
            <a:lum bright="-10000"/>
          </a:blip>
          <a:srcRect b="6025"/>
          <a:stretch>
            <a:fillRect/>
          </a:stretch>
        </p:blipFill>
        <p:spPr bwMode="auto">
          <a:xfrm flipH="1">
            <a:off x="0" y="1353458"/>
            <a:ext cx="12192000" cy="5504543"/>
          </a:xfrm>
          <a:prstGeom prst="rect">
            <a:avLst/>
          </a:prstGeom>
          <a:noFill/>
        </p:spPr>
      </p:pic>
      <p:sp>
        <p:nvSpPr>
          <p:cNvPr id="12" name="Rectangle 11"/>
          <p:cNvSpPr/>
          <p:nvPr userDrawn="1"/>
        </p:nvSpPr>
        <p:spPr>
          <a:xfrm>
            <a:off x="0" y="1017639"/>
            <a:ext cx="12192000" cy="5840361"/>
          </a:xfrm>
          <a:prstGeom prst="rect">
            <a:avLst/>
          </a:prstGeom>
          <a:solidFill>
            <a:srgbClr val="030F65">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8" name="Rectangle 17"/>
          <p:cNvSpPr/>
          <p:nvPr userDrawn="1">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524" y="2"/>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95384" cy="158750"/>
        </p:xfrm>
        <a:graphic>
          <a:graphicData uri="http://schemas.openxmlformats.org/presentationml/2006/ole">
            <p:oleObj spid="_x0000_s21575"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8085894" y="6520700"/>
            <a:ext cx="3694061" cy="239021"/>
          </a:xfrm>
          <a:prstGeom prst="rect">
            <a:avLst/>
          </a:prstGeom>
          <a:noFill/>
        </p:spPr>
      </p:pic>
      <p:sp>
        <p:nvSpPr>
          <p:cNvPr id="2" name="Title 1"/>
          <p:cNvSpPr>
            <a:spLocks noGrp="1"/>
          </p:cNvSpPr>
          <p:nvPr>
            <p:ph type="ctrTitle" hasCustomPrompt="1"/>
            <p:custDataLst>
              <p:tags r:id="rId5"/>
            </p:custDataLst>
          </p:nvPr>
        </p:nvSpPr>
        <p:spPr>
          <a:xfrm>
            <a:off x="0" y="2256613"/>
            <a:ext cx="11803186"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2" y="4551798"/>
            <a:ext cx="5589207"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881523" y="653034"/>
            <a:ext cx="3693548" cy="694690"/>
          </a:xfrm>
          <a:prstGeom prst="rect">
            <a:avLst/>
          </a:prstGeom>
          <a:noFill/>
        </p:spPr>
      </p:pic>
      <p:pic>
        <p:nvPicPr>
          <p:cNvPr id="11" name="Picture 10" descr="D:\Project\Cloud\CFS_logo.png"/>
          <p:cNvPicPr>
            <a:picLocks noChangeAspect="1" noChangeArrowheads="1"/>
          </p:cNvPicPr>
          <p:nvPr userDrawn="1"/>
        </p:nvPicPr>
        <p:blipFill>
          <a:blip r:embed="rId13" cstate="print"/>
          <a:srcRect/>
          <a:stretch>
            <a:fillRect/>
          </a:stretch>
        </p:blipFill>
        <p:spPr bwMode="auto">
          <a:xfrm>
            <a:off x="7667630" y="640673"/>
            <a:ext cx="3862918" cy="709613"/>
          </a:xfrm>
          <a:prstGeom prst="rect">
            <a:avLst/>
          </a:prstGeom>
          <a:noFill/>
        </p:spPr>
      </p:pic>
    </p:spTree>
    <p:extLst>
      <p:ext uri="{BB962C8B-B14F-4D97-AF65-F5344CB8AC3E}">
        <p14:creationId xmlns="" xmlns:p14="http://schemas.microsoft.com/office/powerpoint/2010/main" val="412911324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1" y="2"/>
          <a:ext cx="180998" cy="143985"/>
        </p:xfrm>
        <a:graphic>
          <a:graphicData uri="http://schemas.openxmlformats.org/presentationml/2006/ole">
            <p:oleObj spid="_x0000_s22599" name="think-cell Slide" r:id="rId3" imgW="360" imgH="360" progId="">
              <p:embed/>
            </p:oleObj>
          </a:graphicData>
        </a:graphic>
      </p:graphicFrame>
    </p:spTree>
    <p:extLst>
      <p:ext uri="{BB962C8B-B14F-4D97-AF65-F5344CB8AC3E}">
        <p14:creationId xmlns="" xmlns:p14="http://schemas.microsoft.com/office/powerpoint/2010/main" val="14056209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 y="2"/>
          <a:ext cx="180998" cy="143985"/>
        </p:xfrm>
        <a:graphic>
          <a:graphicData uri="http://schemas.openxmlformats.org/presentationml/2006/ole">
            <p:oleObj spid="_x0000_s23623"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2"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98141" y="1495447"/>
            <a:ext cx="11813714"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 xmlns:p14="http://schemas.microsoft.com/office/powerpoint/2010/main" val="4074607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95384" cy="158750"/>
        </p:xfrm>
        <a:graphic>
          <a:graphicData uri="http://schemas.openxmlformats.org/presentationml/2006/ole">
            <p:oleObj spid="_x0000_s4167" name="think-cell Slide" r:id="rId3" imgW="360" imgH="360" progId="">
              <p:embed/>
            </p:oleObj>
          </a:graphicData>
        </a:graphic>
      </p:graphicFrame>
    </p:spTree>
    <p:extLst>
      <p:ext uri="{BB962C8B-B14F-4D97-AF65-F5344CB8AC3E}">
        <p14:creationId xmlns="" xmlns:p14="http://schemas.microsoft.com/office/powerpoint/2010/main" val="29552443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1">
    <p:bg>
      <p:bgPr>
        <a:gradFill rotWithShape="1">
          <a:gsLst>
            <a:gs pos="0">
              <a:schemeClr val="bg1">
                <a:tint val="80000"/>
                <a:satMod val="300000"/>
              </a:schemeClr>
            </a:gs>
            <a:gs pos="100000">
              <a:schemeClr val="accent5">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95384" cy="158750"/>
        </p:xfrm>
        <a:graphic>
          <a:graphicData uri="http://schemas.openxmlformats.org/presentationml/2006/ole">
            <p:oleObj spid="_x0000_s6215" name="think-cell Slide" r:id="rId5" imgW="360" imgH="360" progId="">
              <p:embed/>
            </p:oleObj>
          </a:graphicData>
        </a:graphic>
      </p:graphicFrame>
      <p:sp>
        <p:nvSpPr>
          <p:cNvPr id="7" name="Rectangle 7"/>
          <p:cNvSpPr/>
          <p:nvPr userDrawn="1">
            <p:custDataLst>
              <p:tags r:id="rId2"/>
            </p:custDataLst>
          </p:nvPr>
        </p:nvSpPr>
        <p:spPr bwMode="auto">
          <a:xfrm flipV="1">
            <a:off x="-1446" y="3384917"/>
            <a:ext cx="12193448"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12192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1198277" y="971046"/>
            <a:ext cx="8860038" cy="4797156"/>
          </a:xfrm>
          <a:prstGeom prst="rect">
            <a:avLst/>
          </a:prstGeom>
        </p:spPr>
      </p:pic>
      <p:sp>
        <p:nvSpPr>
          <p:cNvPr id="12" name="Rectangle 4"/>
          <p:cNvSpPr>
            <a:spLocks noGrp="1" noChangeArrowheads="1"/>
          </p:cNvSpPr>
          <p:nvPr>
            <p:ph type="subTitle" idx="1"/>
          </p:nvPr>
        </p:nvSpPr>
        <p:spPr bwMode="gray">
          <a:xfrm>
            <a:off x="0" y="5740406"/>
            <a:ext cx="12192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extLst>
      <p:ext uri="{BB962C8B-B14F-4D97-AF65-F5344CB8AC3E}">
        <p14:creationId xmlns="" xmlns:p14="http://schemas.microsoft.com/office/powerpoint/2010/main" val="20182853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12192000" cy="5807378"/>
          </a:xfrm>
          <a:prstGeom prst="rect">
            <a:avLst/>
          </a:prstGeom>
        </p:spPr>
      </p:pic>
      <p:graphicFrame>
        <p:nvGraphicFramePr>
          <p:cNvPr id="5" name="Object 4" hidden="1"/>
          <p:cNvGraphicFramePr>
            <a:graphicFrameLocks noChangeAspect="1"/>
          </p:cNvGraphicFramePr>
          <p:nvPr/>
        </p:nvGraphicFramePr>
        <p:xfrm>
          <a:off x="0" y="0"/>
          <a:ext cx="195384" cy="158750"/>
        </p:xfrm>
        <a:graphic>
          <a:graphicData uri="http://schemas.openxmlformats.org/presentationml/2006/ole">
            <p:oleObj spid="_x0000_s7239" name="think-cell Slide" r:id="rId6" imgW="360" imgH="360" progId="">
              <p:embed/>
            </p:oleObj>
          </a:graphicData>
        </a:graphic>
      </p:graphicFrame>
      <p:sp>
        <p:nvSpPr>
          <p:cNvPr id="4" name="Rectangle 7"/>
          <p:cNvSpPr/>
          <p:nvPr userDrawn="1">
            <p:custDataLst>
              <p:tags r:id="rId2"/>
            </p:custDataLst>
          </p:nvPr>
        </p:nvSpPr>
        <p:spPr bwMode="auto">
          <a:xfrm>
            <a:off x="-2526" y="0"/>
            <a:ext cx="1219511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12192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12192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extLst>
      <p:ext uri="{BB962C8B-B14F-4D97-AF65-F5344CB8AC3E}">
        <p14:creationId xmlns="" xmlns:p14="http://schemas.microsoft.com/office/powerpoint/2010/main" val="27470750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12192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524" y="2"/>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95384" cy="158750"/>
        </p:xfrm>
        <a:graphic>
          <a:graphicData uri="http://schemas.openxmlformats.org/presentationml/2006/ole">
            <p:oleObj spid="_x0000_s9287"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8085894" y="6520700"/>
            <a:ext cx="3694061" cy="239021"/>
          </a:xfrm>
          <a:prstGeom prst="rect">
            <a:avLst/>
          </a:prstGeom>
          <a:noFill/>
        </p:spPr>
      </p:pic>
      <p:sp>
        <p:nvSpPr>
          <p:cNvPr id="2" name="Title 1"/>
          <p:cNvSpPr>
            <a:spLocks noGrp="1"/>
          </p:cNvSpPr>
          <p:nvPr>
            <p:ph type="ctrTitle" hasCustomPrompt="1"/>
            <p:custDataLst>
              <p:tags r:id="rId5"/>
            </p:custDataLst>
          </p:nvPr>
        </p:nvSpPr>
        <p:spPr>
          <a:xfrm>
            <a:off x="0" y="2256613"/>
            <a:ext cx="6269893"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2" y="4551798"/>
            <a:ext cx="6270649"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881523" y="653034"/>
            <a:ext cx="3693548" cy="694690"/>
          </a:xfrm>
          <a:prstGeom prst="rect">
            <a:avLst/>
          </a:prstGeom>
          <a:noFill/>
        </p:spPr>
      </p:pic>
    </p:spTree>
    <p:extLst>
      <p:ext uri="{BB962C8B-B14F-4D97-AF65-F5344CB8AC3E}">
        <p14:creationId xmlns="" xmlns:p14="http://schemas.microsoft.com/office/powerpoint/2010/main" val="6978318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12192000" cy="5807378"/>
          </a:xfrm>
          <a:prstGeom prst="rect">
            <a:avLst/>
          </a:prstGeom>
        </p:spPr>
      </p:pic>
      <p:graphicFrame>
        <p:nvGraphicFramePr>
          <p:cNvPr id="4" name="Object 3" hidden="1"/>
          <p:cNvGraphicFramePr>
            <a:graphicFrameLocks noChangeAspect="1"/>
          </p:cNvGraphicFramePr>
          <p:nvPr/>
        </p:nvGraphicFramePr>
        <p:xfrm>
          <a:off x="1" y="0"/>
          <a:ext cx="195384" cy="158750"/>
        </p:xfrm>
        <a:graphic>
          <a:graphicData uri="http://schemas.openxmlformats.org/presentationml/2006/ole">
            <p:oleObj spid="_x0000_s10311"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5527080" y="1968819"/>
            <a:ext cx="6664921"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6568558" y="4609876"/>
            <a:ext cx="5623442"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524" y="2"/>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881523" y="653034"/>
            <a:ext cx="3693548" cy="694690"/>
          </a:xfrm>
          <a:prstGeom prst="rect">
            <a:avLst/>
          </a:prstGeom>
          <a:noFill/>
        </p:spPr>
      </p:pic>
      <p:sp>
        <p:nvSpPr>
          <p:cNvPr id="23" name="Rectangle 22"/>
          <p:cNvSpPr/>
          <p:nvPr userDrawn="1">
            <p:custDataLst>
              <p:tags r:id="rId6"/>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8085894" y="6520700"/>
            <a:ext cx="3694061" cy="239021"/>
          </a:xfrm>
          <a:prstGeom prst="rect">
            <a:avLst/>
          </a:prstGeom>
          <a:noFill/>
        </p:spPr>
      </p:pic>
    </p:spTree>
    <p:extLst>
      <p:ext uri="{BB962C8B-B14F-4D97-AF65-F5344CB8AC3E}">
        <p14:creationId xmlns="" xmlns:p14="http://schemas.microsoft.com/office/powerpoint/2010/main" val="1149818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12192000" cy="6353298"/>
          </a:xfrm>
          <a:prstGeom prst="rect">
            <a:avLst/>
          </a:prstGeom>
        </p:spPr>
      </p:pic>
      <p:sp>
        <p:nvSpPr>
          <p:cNvPr id="8" name="Rectangle 7"/>
          <p:cNvSpPr/>
          <p:nvPr userDrawn="1"/>
        </p:nvSpPr>
        <p:spPr>
          <a:xfrm>
            <a:off x="0" y="2"/>
            <a:ext cx="12192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95384" cy="158750"/>
        </p:xfrm>
        <a:graphic>
          <a:graphicData uri="http://schemas.openxmlformats.org/presentationml/2006/ole">
            <p:oleObj spid="_x0000_s11335"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6"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sz="1800"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98140" y="1501982"/>
            <a:ext cx="8378648" cy="2950251"/>
          </a:xfrm>
        </p:spPr>
        <p:txBody>
          <a:bodyPr/>
          <a:lstStyle/>
          <a:p>
            <a:pPr lvl="0"/>
            <a:r>
              <a:rPr lang="en-US" noProof="0" dirty="0" smtClean="0"/>
              <a:t>Click to edit Master text style</a:t>
            </a:r>
          </a:p>
        </p:txBody>
      </p:sp>
    </p:spTree>
    <p:extLst>
      <p:ext uri="{BB962C8B-B14F-4D97-AF65-F5344CB8AC3E}">
        <p14:creationId xmlns="" xmlns:p14="http://schemas.microsoft.com/office/powerpoint/2010/main" val="4002833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 y="2"/>
          <a:ext cx="180998" cy="143985"/>
        </p:xfrm>
        <a:graphic>
          <a:graphicData uri="http://schemas.openxmlformats.org/presentationml/2006/ole">
            <p:oleObj spid="_x0000_s12359"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90774" y="1511300"/>
            <a:ext cx="11406552"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 xmlns:p14="http://schemas.microsoft.com/office/powerpoint/2010/main" val="26602926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18" Type="http://schemas.openxmlformats.org/officeDocument/2006/relationships/image" Target="../media/image3.emf"/><Relationship Id="rId26" Type="http://schemas.openxmlformats.org/officeDocument/2006/relationships/image" Target="../media/image7.png"/><Relationship Id="rId3" Type="http://schemas.openxmlformats.org/officeDocument/2006/relationships/slideLayout" Target="../slideLayouts/slideLayout3.xml"/><Relationship Id="rId21" Type="http://schemas.openxmlformats.org/officeDocument/2006/relationships/hyperlink" Target="http://www.linkedin.com/company/capgemini" TargetMode="Externa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image" Target="../media/image2.tiff"/><Relationship Id="rId25" Type="http://schemas.openxmlformats.org/officeDocument/2006/relationships/hyperlink" Target="http://www.youtube.com/capgemini" TargetMode="External"/><Relationship Id="rId2" Type="http://schemas.openxmlformats.org/officeDocument/2006/relationships/slideLayout" Target="../slideLayouts/slideLayout2.xml"/><Relationship Id="rId16" Type="http://schemas.openxmlformats.org/officeDocument/2006/relationships/oleObject" Target="../embeddings/oleObject1.bin"/><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tags" Target="../tags/tag1.xml"/><Relationship Id="rId11" Type="http://schemas.openxmlformats.org/officeDocument/2006/relationships/tags" Target="../tags/tag6.xml"/><Relationship Id="rId24" Type="http://schemas.openxmlformats.org/officeDocument/2006/relationships/image" Target="../media/image6.png"/><Relationship Id="rId5" Type="http://schemas.openxmlformats.org/officeDocument/2006/relationships/vmlDrawing" Target="../drawings/vmlDrawing1.vml"/><Relationship Id="rId15" Type="http://schemas.openxmlformats.org/officeDocument/2006/relationships/tags" Target="../tags/tag10.xml"/><Relationship Id="rId23" Type="http://schemas.openxmlformats.org/officeDocument/2006/relationships/hyperlink" Target="http://www.twitter.com/capgemini" TargetMode="External"/><Relationship Id="rId28" Type="http://schemas.openxmlformats.org/officeDocument/2006/relationships/image" Target="../media/image8.gif"/><Relationship Id="rId10" Type="http://schemas.openxmlformats.org/officeDocument/2006/relationships/tags" Target="../tags/tag5.xml"/><Relationship Id="rId19" Type="http://schemas.openxmlformats.org/officeDocument/2006/relationships/hyperlink" Target="http://www.facebook.com/Capgemini" TargetMode="External"/><Relationship Id="rId4" Type="http://schemas.openxmlformats.org/officeDocument/2006/relationships/theme" Target="../theme/theme1.xml"/><Relationship Id="rId9" Type="http://schemas.openxmlformats.org/officeDocument/2006/relationships/tags" Target="../tags/tag4.xml"/><Relationship Id="rId14" Type="http://schemas.openxmlformats.org/officeDocument/2006/relationships/tags" Target="../tags/tag9.xml"/><Relationship Id="rId22" Type="http://schemas.openxmlformats.org/officeDocument/2006/relationships/image" Target="../media/image5.png"/><Relationship Id="rId27" Type="http://schemas.openxmlformats.org/officeDocument/2006/relationships/hyperlink" Target="http://www.slideshare.net/capgemini"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oleObject" Target="../embeddings/oleObject5.bin"/><Relationship Id="rId4" Type="http://schemas.openxmlformats.org/officeDocument/2006/relationships/vmlDrawing" Target="../drawings/vmlDrawing5.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vmlDrawing" Target="../drawings/vmlDrawing8.vml"/><Relationship Id="rId18" Type="http://schemas.openxmlformats.org/officeDocument/2006/relationships/tags" Target="../tags/tag24.xml"/><Relationship Id="rId3" Type="http://schemas.openxmlformats.org/officeDocument/2006/relationships/slideLayout" Target="../slideLayouts/slideLayout8.xml"/><Relationship Id="rId21" Type="http://schemas.openxmlformats.org/officeDocument/2006/relationships/oleObject" Target="../embeddings/oleObject8.bin"/><Relationship Id="rId7" Type="http://schemas.openxmlformats.org/officeDocument/2006/relationships/slideLayout" Target="../slideLayouts/slideLayout12.xml"/><Relationship Id="rId12" Type="http://schemas.openxmlformats.org/officeDocument/2006/relationships/theme" Target="../theme/theme3.xml"/><Relationship Id="rId17" Type="http://schemas.openxmlformats.org/officeDocument/2006/relationships/tags" Target="../tags/tag23.xml"/><Relationship Id="rId2" Type="http://schemas.openxmlformats.org/officeDocument/2006/relationships/slideLayout" Target="../slideLayouts/slideLayout7.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ags" Target="../tags/tag21.xml"/><Relationship Id="rId23" Type="http://schemas.openxmlformats.org/officeDocument/2006/relationships/image" Target="../media/image13.png"/><Relationship Id="rId10" Type="http://schemas.openxmlformats.org/officeDocument/2006/relationships/slideLayout" Target="../slideLayouts/slideLayout15.xml"/><Relationship Id="rId19" Type="http://schemas.openxmlformats.org/officeDocument/2006/relationships/tags" Target="../tags/tag2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ags" Target="../tags/tag20.xml"/><Relationship Id="rId22"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18.vml"/><Relationship Id="rId13" Type="http://schemas.openxmlformats.org/officeDocument/2006/relationships/tags" Target="../tags/tag58.xml"/><Relationship Id="rId18" Type="http://schemas.openxmlformats.org/officeDocument/2006/relationships/image" Target="../media/image13.png"/><Relationship Id="rId3" Type="http://schemas.openxmlformats.org/officeDocument/2006/relationships/slideLayout" Target="../slideLayouts/slideLayout19.xml"/><Relationship Id="rId7" Type="http://schemas.openxmlformats.org/officeDocument/2006/relationships/theme" Target="../theme/theme4.xml"/><Relationship Id="rId12" Type="http://schemas.openxmlformats.org/officeDocument/2006/relationships/tags" Target="../tags/tag57.xml"/><Relationship Id="rId17" Type="http://schemas.openxmlformats.org/officeDocument/2006/relationships/image" Target="../media/image12.png"/><Relationship Id="rId2" Type="http://schemas.openxmlformats.org/officeDocument/2006/relationships/slideLayout" Target="../slideLayouts/slideLayout18.xml"/><Relationship Id="rId16" Type="http://schemas.openxmlformats.org/officeDocument/2006/relationships/oleObject" Target="../embeddings/oleObject18.bin"/><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56.xml"/><Relationship Id="rId5" Type="http://schemas.openxmlformats.org/officeDocument/2006/relationships/slideLayout" Target="../slideLayouts/slideLayout21.xml"/><Relationship Id="rId15" Type="http://schemas.openxmlformats.org/officeDocument/2006/relationships/tags" Target="../tags/tag60.xml"/><Relationship Id="rId10" Type="http://schemas.openxmlformats.org/officeDocument/2006/relationships/tags" Target="../tags/tag55.xml"/><Relationship Id="rId4" Type="http://schemas.openxmlformats.org/officeDocument/2006/relationships/slideLayout" Target="../slideLayouts/slideLayout20.xml"/><Relationship Id="rId9" Type="http://schemas.openxmlformats.org/officeDocument/2006/relationships/tags" Target="../tags/tag54.xml"/><Relationship Id="rId14" Type="http://schemas.openxmlformats.org/officeDocument/2006/relationships/tags" Target="../tags/tag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95384" cy="158750"/>
        </p:xfrm>
        <a:graphic>
          <a:graphicData uri="http://schemas.openxmlformats.org/presentationml/2006/ole">
            <p:oleObj spid="_x0000_s1095" name="think-cell Slide" r:id="rId16" imgW="360" imgH="360" progId="">
              <p:embed/>
            </p:oleObj>
          </a:graphicData>
        </a:graphic>
      </p:graphicFrame>
      <p:sp>
        <p:nvSpPr>
          <p:cNvPr id="357" name="Rectangle 7"/>
          <p:cNvSpPr/>
          <p:nvPr>
            <p:custDataLst>
              <p:tags r:id="rId6"/>
            </p:custDataLst>
          </p:nvPr>
        </p:nvSpPr>
        <p:spPr bwMode="auto">
          <a:xfrm flipV="1">
            <a:off x="-2036" y="1677994"/>
            <a:ext cx="12194039"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849935" y="930776"/>
            <a:ext cx="3882788"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6758934" y="1173628"/>
            <a:ext cx="4486514" cy="290298"/>
          </a:xfrm>
          <a:prstGeom prst="rect">
            <a:avLst/>
          </a:prstGeom>
          <a:noFill/>
        </p:spPr>
      </p:pic>
      <p:sp>
        <p:nvSpPr>
          <p:cNvPr id="13" name="Rectangle 12"/>
          <p:cNvSpPr/>
          <p:nvPr>
            <p:custDataLst>
              <p:tags r:id="rId9"/>
            </p:custDataLst>
          </p:nvPr>
        </p:nvSpPr>
        <p:spPr>
          <a:xfrm>
            <a:off x="6798668" y="6379674"/>
            <a:ext cx="539333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2017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9268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9771390" y="5932547"/>
            <a:ext cx="342428"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10184206" y="5932547"/>
            <a:ext cx="346231"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10958426" y="5932547"/>
            <a:ext cx="346231"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11375046" y="5932547"/>
            <a:ext cx="346231"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10600825" y="5932553"/>
            <a:ext cx="287214" cy="238125"/>
          </a:xfrm>
          <a:prstGeom prst="roundRect">
            <a:avLst/>
          </a:prstGeom>
          <a:effectLst>
            <a:outerShdw blurRad="38100" dist="25400" dir="5400000" sx="98000" sy="98000" algn="t" rotWithShape="0">
              <a:schemeClr val="tx2">
                <a:alpha val="51000"/>
              </a:schemeClr>
            </a:outerShdw>
          </a:effectLst>
        </p:spPr>
      </p:pic>
    </p:spTree>
    <p:extLst>
      <p:ext uri="{BB962C8B-B14F-4D97-AF65-F5344CB8AC3E}">
        <p14:creationId xmlns="" xmlns:p14="http://schemas.microsoft.com/office/powerpoint/2010/main" val="3781828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95384" cy="158750"/>
        </p:xfrm>
        <a:graphic>
          <a:graphicData uri="http://schemas.openxmlformats.org/presentationml/2006/ole">
            <p:oleObj spid="_x0000_s5191" name="think-cell Slide" r:id="rId5" imgW="360" imgH="360" progId="">
              <p:embed/>
            </p:oleObj>
          </a:graphicData>
        </a:graphic>
      </p:graphicFrame>
    </p:spTree>
    <p:extLst>
      <p:ext uri="{BB962C8B-B14F-4D97-AF65-F5344CB8AC3E}">
        <p14:creationId xmlns="" xmlns:p14="http://schemas.microsoft.com/office/powerpoint/2010/main" val="188870691"/>
      </p:ext>
    </p:extLst>
  </p:cSld>
  <p:clrMap bg1="lt1" tx1="dk1" bg2="lt2" tx2="dk2" accent1="accent1" accent2="accent2" accent3="accent3" accent4="accent4" accent5="accent5" accent6="accent6" hlink="hlink" folHlink="folHlink"/>
  <p:sldLayoutIdLst>
    <p:sldLayoutId id="2147483665" r:id="rId1"/>
    <p:sldLayoutId id="2147483666"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95384" cy="158750"/>
        </p:xfrm>
        <a:graphic>
          <a:graphicData uri="http://schemas.openxmlformats.org/presentationml/2006/ole">
            <p:oleObj spid="_x0000_s8264" name="think-cell Slide" r:id="rId21" imgW="360" imgH="360" progId="">
              <p:embed/>
            </p:oleObj>
          </a:graphicData>
        </a:graphic>
      </p:graphicFrame>
      <p:sp>
        <p:nvSpPr>
          <p:cNvPr id="2" name="Title Placeholder 1"/>
          <p:cNvSpPr>
            <a:spLocks noGrp="1"/>
          </p:cNvSpPr>
          <p:nvPr>
            <p:ph type="title"/>
            <p:custDataLst>
              <p:tags r:id="rId14"/>
            </p:custDataLst>
          </p:nvPr>
        </p:nvSpPr>
        <p:spPr>
          <a:xfrm>
            <a:off x="5" y="2"/>
            <a:ext cx="12191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98022" y="1501977"/>
            <a:ext cx="11399302"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Freeform 4"/>
          <p:cNvSpPr>
            <a:spLocks/>
          </p:cNvSpPr>
          <p:nvPr>
            <p:custDataLst>
              <p:tags r:id="rId16"/>
            </p:custDataLst>
          </p:nvPr>
        </p:nvSpPr>
        <p:spPr bwMode="auto">
          <a:xfrm>
            <a:off x="6"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sz="1800" dirty="0">
              <a:solidFill>
                <a:srgbClr val="263147"/>
              </a:solidFill>
            </a:endParaRPr>
          </a:p>
        </p:txBody>
      </p:sp>
      <p:pic>
        <p:nvPicPr>
          <p:cNvPr id="14" name="Picture 103" descr="C:\Users\UserSim\Desktop\Capgemini\Capgemini_logo_cmyk.png"/>
          <p:cNvPicPr>
            <a:picLocks noChangeAspect="1" noChangeArrowheads="1"/>
          </p:cNvPicPr>
          <p:nvPr>
            <p:custDataLst>
              <p:tags r:id="rId17"/>
            </p:custDataLst>
          </p:nvPr>
        </p:nvPicPr>
        <p:blipFill>
          <a:blip r:embed="rId22" cstate="email"/>
          <a:srcRect/>
          <a:stretch>
            <a:fillRect/>
          </a:stretch>
        </p:blipFill>
        <p:spPr bwMode="auto">
          <a:xfrm>
            <a:off x="195655" y="6443187"/>
            <a:ext cx="1613064" cy="320682"/>
          </a:xfrm>
          <a:prstGeom prst="rect">
            <a:avLst/>
          </a:prstGeom>
          <a:noFill/>
        </p:spPr>
      </p:pic>
      <p:cxnSp>
        <p:nvCxnSpPr>
          <p:cNvPr id="15" name="Straight Connector 5"/>
          <p:cNvCxnSpPr/>
          <p:nvPr>
            <p:custDataLst>
              <p:tags r:id="rId18"/>
            </p:custDataLst>
          </p:nvPr>
        </p:nvCxnSpPr>
        <p:spPr>
          <a:xfrm flipH="1">
            <a:off x="6" y="6362700"/>
            <a:ext cx="12191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userDrawn="1">
            <p:custDataLst>
              <p:tags r:id="rId19"/>
            </p:custDataLst>
          </p:nvPr>
        </p:nvSpPr>
        <p:spPr>
          <a:xfrm>
            <a:off x="8740136" y="6546964"/>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17" name="Rectangle 16"/>
          <p:cNvSpPr/>
          <p:nvPr userDrawn="1">
            <p:custDataLst>
              <p:tags r:id="rId20"/>
            </p:custDataLst>
          </p:nvPr>
        </p:nvSpPr>
        <p:spPr>
          <a:xfrm>
            <a:off x="3652067" y="6477000"/>
            <a:ext cx="4887872" cy="247650"/>
          </a:xfrm>
          <a:prstGeom prst="rect">
            <a:avLst/>
          </a:prstGeom>
        </p:spPr>
        <p:txBody>
          <a:bodyPr wrap="none" lIns="35997" tIns="35997" rIns="35997" bIns="35997" anchor="ctr" anchorCtr="0">
            <a:no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tx2"/>
                </a:solidFill>
                <a:latin typeface="+mn-lt"/>
              </a:rPr>
              <a:t>Cloud Foundation</a:t>
            </a:r>
            <a:r>
              <a:rPr lang="en-US" sz="700" baseline="0" dirty="0" smtClean="0">
                <a:solidFill>
                  <a:schemeClr val="tx2"/>
                </a:solidFill>
                <a:latin typeface="+mn-lt"/>
              </a:rPr>
              <a:t> Services</a:t>
            </a:r>
            <a:r>
              <a:rPr lang="en-US" sz="700" kern="1200" dirty="0" smtClean="0">
                <a:solidFill>
                  <a:schemeClr val="tx2"/>
                </a:solidFill>
                <a:latin typeface="+mn-lt"/>
                <a:ea typeface="+mn-ea"/>
                <a:cs typeface="+mn-cs"/>
              </a:rPr>
              <a:t>| </a:t>
            </a:r>
            <a:r>
              <a:rPr lang="en-US" sz="700" dirty="0" smtClean="0">
                <a:solidFill>
                  <a:schemeClr val="tx2"/>
                </a:solidFill>
                <a:latin typeface="+mn-lt"/>
              </a:rPr>
              <a:t>Financial Services. Copyright © </a:t>
            </a:r>
            <a:r>
              <a:rPr lang="en-US" sz="700" dirty="0" err="1" smtClean="0">
                <a:solidFill>
                  <a:schemeClr val="tx2"/>
                </a:solidFill>
                <a:latin typeface="+mn-lt"/>
              </a:rPr>
              <a:t>Capgemini</a:t>
            </a:r>
            <a:r>
              <a:rPr lang="en-US" sz="700" dirty="0" smtClean="0">
                <a:solidFill>
                  <a:schemeClr val="tx2"/>
                </a:solidFill>
                <a:latin typeface="+mn-lt"/>
              </a:rPr>
              <a:t> 2017. All Rights Reserved</a:t>
            </a:r>
          </a:p>
        </p:txBody>
      </p:sp>
      <p:pic>
        <p:nvPicPr>
          <p:cNvPr id="18" name="Picture 196" descr="D:\Project\Cloud\CFS_logo.png"/>
          <p:cNvPicPr>
            <a:picLocks noChangeAspect="1" noChangeArrowheads="1"/>
          </p:cNvPicPr>
          <p:nvPr userDrawn="1"/>
        </p:nvPicPr>
        <p:blipFill>
          <a:blip r:embed="rId23" cstate="print"/>
          <a:srcRect/>
          <a:stretch>
            <a:fillRect/>
          </a:stretch>
        </p:blipFill>
        <p:spPr bwMode="auto">
          <a:xfrm>
            <a:off x="10488084" y="6459860"/>
            <a:ext cx="1545167" cy="283845"/>
          </a:xfrm>
          <a:prstGeom prst="rect">
            <a:avLst/>
          </a:prstGeom>
          <a:noFill/>
        </p:spPr>
      </p:pic>
    </p:spTree>
    <p:extLst>
      <p:ext uri="{BB962C8B-B14F-4D97-AF65-F5344CB8AC3E}">
        <p14:creationId xmlns="" xmlns:p14="http://schemas.microsoft.com/office/powerpoint/2010/main" val="117503780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85" r:id="rId10"/>
    <p:sldLayoutId id="214748368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95384" cy="158750"/>
        </p:xfrm>
        <a:graphic>
          <a:graphicData uri="http://schemas.openxmlformats.org/presentationml/2006/ole">
            <p:oleObj spid="_x0000_s17479" name="think-cell Slide" r:id="rId16" imgW="360" imgH="360" progId="">
              <p:embed/>
            </p:oleObj>
          </a:graphicData>
        </a:graphic>
      </p:graphicFrame>
      <p:sp>
        <p:nvSpPr>
          <p:cNvPr id="2" name="Title Placeholder 1"/>
          <p:cNvSpPr>
            <a:spLocks noGrp="1"/>
          </p:cNvSpPr>
          <p:nvPr>
            <p:ph type="title"/>
            <p:custDataLst>
              <p:tags r:id="rId9"/>
            </p:custDataLst>
          </p:nvPr>
        </p:nvSpPr>
        <p:spPr>
          <a:xfrm>
            <a:off x="5" y="2"/>
            <a:ext cx="12191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0"/>
            </p:custDataLst>
          </p:nvPr>
        </p:nvSpPr>
        <p:spPr>
          <a:xfrm>
            <a:off x="398022" y="1501977"/>
            <a:ext cx="11399302"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1"/>
            </p:custDataLst>
          </p:nvPr>
        </p:nvSpPr>
        <p:spPr>
          <a:xfrm>
            <a:off x="8740136" y="6546964"/>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2"/>
            </p:custDataLst>
          </p:nvPr>
        </p:nvSpPr>
        <p:spPr bwMode="auto">
          <a:xfrm>
            <a:off x="6"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sz="1800" dirty="0"/>
          </a:p>
        </p:txBody>
      </p:sp>
      <p:sp>
        <p:nvSpPr>
          <p:cNvPr id="13" name="Rectangle 12"/>
          <p:cNvSpPr/>
          <p:nvPr>
            <p:custDataLst>
              <p:tags r:id="rId13"/>
            </p:custDataLst>
          </p:nvPr>
        </p:nvSpPr>
        <p:spPr>
          <a:xfrm>
            <a:off x="3652067" y="6477000"/>
            <a:ext cx="4887872" cy="247650"/>
          </a:xfrm>
          <a:prstGeom prst="rect">
            <a:avLst/>
          </a:prstGeom>
        </p:spPr>
        <p:txBody>
          <a:bodyPr wrap="none" lIns="35997" tIns="35997" rIns="35997" bIns="35997" anchor="ctr" anchorCtr="0">
            <a:no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tx2"/>
                </a:solidFill>
                <a:latin typeface="+mn-lt"/>
              </a:rPr>
              <a:t>Cloud Foundation</a:t>
            </a:r>
            <a:r>
              <a:rPr lang="en-US" sz="700" baseline="0" dirty="0" smtClean="0">
                <a:solidFill>
                  <a:schemeClr val="tx2"/>
                </a:solidFill>
                <a:latin typeface="+mn-lt"/>
              </a:rPr>
              <a:t> Services</a:t>
            </a:r>
            <a:r>
              <a:rPr lang="en-US" sz="700" kern="1200" dirty="0" smtClean="0">
                <a:solidFill>
                  <a:schemeClr val="tx2"/>
                </a:solidFill>
                <a:latin typeface="+mn-lt"/>
                <a:ea typeface="+mn-ea"/>
                <a:cs typeface="+mn-cs"/>
              </a:rPr>
              <a:t>| </a:t>
            </a:r>
            <a:r>
              <a:rPr lang="en-US" sz="700" dirty="0" smtClean="0">
                <a:solidFill>
                  <a:schemeClr val="tx2"/>
                </a:solidFill>
                <a:latin typeface="+mn-lt"/>
              </a:rPr>
              <a:t>Financial Services. Copyright © </a:t>
            </a:r>
            <a:r>
              <a:rPr lang="en-US" sz="700" dirty="0" err="1" smtClean="0">
                <a:solidFill>
                  <a:schemeClr val="tx2"/>
                </a:solidFill>
                <a:latin typeface="+mn-lt"/>
              </a:rPr>
              <a:t>Capgemini</a:t>
            </a:r>
            <a:r>
              <a:rPr lang="en-US" sz="700" dirty="0" smtClean="0">
                <a:solidFill>
                  <a:schemeClr val="tx2"/>
                </a:solidFill>
                <a:latin typeface="+mn-lt"/>
              </a:rPr>
              <a:t> 2015. All Rights Reserved</a:t>
            </a:r>
          </a:p>
        </p:txBody>
      </p:sp>
      <p:pic>
        <p:nvPicPr>
          <p:cNvPr id="14" name="Picture 103" descr="C:\Users\UserSim\Desktop\Capgemini\Capgemini_logo_cmyk.png"/>
          <p:cNvPicPr>
            <a:picLocks noChangeAspect="1" noChangeArrowheads="1"/>
          </p:cNvPicPr>
          <p:nvPr>
            <p:custDataLst>
              <p:tags r:id="rId14"/>
            </p:custDataLst>
          </p:nvPr>
        </p:nvPicPr>
        <p:blipFill>
          <a:blip r:embed="rId17" cstate="email"/>
          <a:srcRect/>
          <a:stretch>
            <a:fillRect/>
          </a:stretch>
        </p:blipFill>
        <p:spPr bwMode="auto">
          <a:xfrm>
            <a:off x="195655" y="6443187"/>
            <a:ext cx="1613064" cy="320682"/>
          </a:xfrm>
          <a:prstGeom prst="rect">
            <a:avLst/>
          </a:prstGeom>
          <a:noFill/>
        </p:spPr>
      </p:pic>
      <p:cxnSp>
        <p:nvCxnSpPr>
          <p:cNvPr id="15" name="Straight Connector 5"/>
          <p:cNvCxnSpPr/>
          <p:nvPr>
            <p:custDataLst>
              <p:tags r:id="rId15"/>
            </p:custDataLst>
          </p:nvPr>
        </p:nvCxnSpPr>
        <p:spPr>
          <a:xfrm flipH="1">
            <a:off x="6" y="6362700"/>
            <a:ext cx="12191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2244" name="Picture 196" descr="D:\Project\Cloud\CFS_logo.png"/>
          <p:cNvPicPr>
            <a:picLocks noChangeAspect="1" noChangeArrowheads="1"/>
          </p:cNvPicPr>
          <p:nvPr userDrawn="1"/>
        </p:nvPicPr>
        <p:blipFill>
          <a:blip r:embed="rId18" cstate="print"/>
          <a:srcRect/>
          <a:stretch>
            <a:fillRect/>
          </a:stretch>
        </p:blipFill>
        <p:spPr bwMode="auto">
          <a:xfrm>
            <a:off x="10488084" y="6459860"/>
            <a:ext cx="1545167" cy="283845"/>
          </a:xfrm>
          <a:prstGeom prst="rect">
            <a:avLst/>
          </a:prstGeom>
          <a:noFill/>
        </p:spPr>
      </p:pic>
    </p:spTree>
    <p:extLst>
      <p:ext uri="{BB962C8B-B14F-4D97-AF65-F5344CB8AC3E}">
        <p14:creationId xmlns="" xmlns:p14="http://schemas.microsoft.com/office/powerpoint/2010/main" val="208800924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5.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5.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s.facebook.com/" TargetMode="External"/><Relationship Id="rId2" Type="http://schemas.openxmlformats.org/officeDocument/2006/relationships/hyperlink" Target="https://graph.facebook.com/me" TargetMode="Externa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5.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5.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5.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5.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docs.oasis-open.org/security/saml/Post2.0/sstc-saml-tech-overview-2.0.html" TargetMode="External"/><Relationship Id="rId2" Type="http://schemas.openxmlformats.org/officeDocument/2006/relationships/hyperlink" Target="https://spring.io/guides/tutorials/spring-boot-oauth2/" TargetMode="External"/><Relationship Id="rId1" Type="http://schemas.openxmlformats.org/officeDocument/2006/relationships/slideLayout" Target="../slideLayouts/slideLayout3.xml"/><Relationship Id="rId4" Type="http://schemas.openxmlformats.org/officeDocument/2006/relationships/hyperlink" Target="https://dzone.com/articles/saml-versus-oauth-which-on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SAML (Security Assertion </a:t>
            </a:r>
            <a:br>
              <a:rPr lang="en-US" dirty="0" smtClean="0"/>
            </a:br>
            <a:r>
              <a:rPr lang="en-US" dirty="0" smtClean="0"/>
              <a:t>Markup Language)</a:t>
            </a:r>
            <a:endParaRPr lang="en-US" dirty="0"/>
          </a:p>
        </p:txBody>
      </p:sp>
      <p:sp>
        <p:nvSpPr>
          <p:cNvPr id="7" name="Subtitle 6"/>
          <p:cNvSpPr>
            <a:spLocks noGrp="1"/>
          </p:cNvSpPr>
          <p:nvPr>
            <p:ph type="subTitle" idx="1"/>
          </p:nvPr>
        </p:nvSpPr>
        <p:spPr/>
        <p:txBody>
          <a:bodyPr/>
          <a:lstStyle/>
          <a:p>
            <a:r>
              <a:rPr lang="en-US" dirty="0" smtClean="0"/>
              <a:t>February 2017</a:t>
            </a:r>
            <a:endParaRPr lang="en-US" dirty="0"/>
          </a:p>
        </p:txBody>
      </p:sp>
      <p:pic>
        <p:nvPicPr>
          <p:cNvPr id="8" name="Picture 4" descr="D:\Users\atongiya\Desktop\SAML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39637" y="5156200"/>
            <a:ext cx="3952363" cy="1203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367" y="5258542"/>
            <a:ext cx="1279367" cy="1219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56755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5" y="2"/>
            <a:ext cx="12191999" cy="1002135"/>
          </a:xfrm>
          <a:prstGeom prst="rect">
            <a:avLst/>
          </a:prstGeom>
        </p:spPr>
        <p:txBody>
          <a:bodyPr vert="horz" lIns="297529" tIns="33059" rIns="165294" bIns="33059" rtlCol="0" anchor="ctr">
            <a:noAutofit/>
          </a:bodyPr>
          <a:lst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a:lstStyle>
          <a:p>
            <a:r>
              <a:rPr lang="en-US" altLang="en-US" dirty="0"/>
              <a:t>Network Security</a:t>
            </a:r>
            <a:endParaRPr lang="en-US" dirty="0"/>
          </a:p>
        </p:txBody>
      </p:sp>
      <p:graphicFrame>
        <p:nvGraphicFramePr>
          <p:cNvPr id="2" name="Diagram 1"/>
          <p:cNvGraphicFramePr/>
          <p:nvPr>
            <p:extLst>
              <p:ext uri="{D42A27DB-BD31-4B8C-83A1-F6EECF244321}">
                <p14:modId xmlns="" xmlns:p14="http://schemas.microsoft.com/office/powerpoint/2010/main" val="2947400730"/>
              </p:ext>
            </p:extLst>
          </p:nvPr>
        </p:nvGraphicFramePr>
        <p:xfrm>
          <a:off x="1542141" y="951216"/>
          <a:ext cx="977355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33232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5" y="2"/>
            <a:ext cx="12191999" cy="1002135"/>
          </a:xfrm>
          <a:prstGeom prst="rect">
            <a:avLst/>
          </a:prstGeom>
        </p:spPr>
        <p:txBody>
          <a:bodyPr vert="horz" lIns="297529" tIns="33059" rIns="165294" bIns="33059" rtlCol="0" anchor="ctr">
            <a:noAutofit/>
          </a:bodyPr>
          <a:lst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a:lstStyle>
          <a:p>
            <a:r>
              <a:rPr lang="en-US" altLang="en-US" dirty="0"/>
              <a:t>Certificate Based Security</a:t>
            </a:r>
            <a:endParaRPr lang="en-US" dirty="0"/>
          </a:p>
        </p:txBody>
      </p:sp>
      <p:graphicFrame>
        <p:nvGraphicFramePr>
          <p:cNvPr id="2" name="Diagram 1"/>
          <p:cNvGraphicFramePr/>
          <p:nvPr>
            <p:extLst>
              <p:ext uri="{D42A27DB-BD31-4B8C-83A1-F6EECF244321}">
                <p14:modId xmlns="" xmlns:p14="http://schemas.microsoft.com/office/powerpoint/2010/main" val="668288309"/>
              </p:ext>
            </p:extLst>
          </p:nvPr>
        </p:nvGraphicFramePr>
        <p:xfrm>
          <a:off x="1542141" y="951216"/>
          <a:ext cx="977355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67979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5" y="2"/>
            <a:ext cx="12191999" cy="1002135"/>
          </a:xfrm>
          <a:prstGeom prst="rect">
            <a:avLst/>
          </a:prstGeom>
        </p:spPr>
        <p:txBody>
          <a:bodyPr vert="horz" lIns="297529" tIns="33059" rIns="165294" bIns="33059" rtlCol="0" anchor="ctr">
            <a:noAutofit/>
          </a:bodyPr>
          <a:lst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a:lstStyle>
          <a:p>
            <a:r>
              <a:rPr lang="en-US" altLang="en-US" dirty="0"/>
              <a:t>Custom Authentication Token</a:t>
            </a:r>
            <a:endParaRPr lang="en-US" dirty="0"/>
          </a:p>
        </p:txBody>
      </p:sp>
      <p:graphicFrame>
        <p:nvGraphicFramePr>
          <p:cNvPr id="2" name="Diagram 1"/>
          <p:cNvGraphicFramePr/>
          <p:nvPr>
            <p:extLst>
              <p:ext uri="{D42A27DB-BD31-4B8C-83A1-F6EECF244321}">
                <p14:modId xmlns="" xmlns:p14="http://schemas.microsoft.com/office/powerpoint/2010/main" val="2117985204"/>
              </p:ext>
            </p:extLst>
          </p:nvPr>
        </p:nvGraphicFramePr>
        <p:xfrm>
          <a:off x="1542141" y="587829"/>
          <a:ext cx="9773559" cy="6466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922371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dirty="0" smtClean="0"/>
              <a:t>OAuth2 Key Features</a:t>
            </a:r>
          </a:p>
        </p:txBody>
      </p:sp>
      <p:graphicFrame>
        <p:nvGraphicFramePr>
          <p:cNvPr id="3" name="Diagram 2"/>
          <p:cNvGraphicFramePr/>
          <p:nvPr>
            <p:extLst>
              <p:ext uri="{D42A27DB-BD31-4B8C-83A1-F6EECF244321}">
                <p14:modId xmlns="" xmlns:p14="http://schemas.microsoft.com/office/powerpoint/2010/main" val="857605992"/>
              </p:ext>
            </p:extLst>
          </p:nvPr>
        </p:nvGraphicFramePr>
        <p:xfrm>
          <a:off x="2587171" y="1583871"/>
          <a:ext cx="7112000" cy="4457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873186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Quick Introduction to OAuth2</a:t>
            </a:r>
            <a:endParaRPr lang="en-US" altLang="en-US" dirty="0" smtClean="0"/>
          </a:p>
        </p:txBody>
      </p:sp>
      <p:graphicFrame>
        <p:nvGraphicFramePr>
          <p:cNvPr id="3" name="Diagram 2"/>
          <p:cNvGraphicFramePr/>
          <p:nvPr>
            <p:extLst>
              <p:ext uri="{D42A27DB-BD31-4B8C-83A1-F6EECF244321}">
                <p14:modId xmlns="" xmlns:p14="http://schemas.microsoft.com/office/powerpoint/2010/main" val="638853210"/>
              </p:ext>
            </p:extLst>
          </p:nvPr>
        </p:nvGraphicFramePr>
        <p:xfrm>
          <a:off x="1329870" y="1355272"/>
          <a:ext cx="10263415" cy="46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3618994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dirty="0" smtClean="0"/>
              <a:t>OAuth2 Roles</a:t>
            </a:r>
          </a:p>
        </p:txBody>
      </p:sp>
      <p:graphicFrame>
        <p:nvGraphicFramePr>
          <p:cNvPr id="4" name="Diagram 3"/>
          <p:cNvGraphicFramePr/>
          <p:nvPr>
            <p:extLst>
              <p:ext uri="{D42A27DB-BD31-4B8C-83A1-F6EECF244321}">
                <p14:modId xmlns="" xmlns:p14="http://schemas.microsoft.com/office/powerpoint/2010/main" val="4209424306"/>
              </p:ext>
            </p:extLst>
          </p:nvPr>
        </p:nvGraphicFramePr>
        <p:xfrm>
          <a:off x="2325915" y="1257299"/>
          <a:ext cx="8128000" cy="4686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884580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dirty="0" smtClean="0"/>
              <a:t>OAuth2 Roles</a:t>
            </a:r>
          </a:p>
        </p:txBody>
      </p:sp>
      <p:sp>
        <p:nvSpPr>
          <p:cNvPr id="8" name="Rounded Rectangle 7"/>
          <p:cNvSpPr/>
          <p:nvPr/>
        </p:nvSpPr>
        <p:spPr>
          <a:xfrm>
            <a:off x="794732" y="1338865"/>
            <a:ext cx="10602537" cy="555250"/>
          </a:xfrm>
          <a:prstGeom prst="roundRect">
            <a:avLst/>
          </a:prstGeom>
          <a:noFill/>
          <a:ln/>
        </p:spPr>
        <p:style>
          <a:lnRef idx="2">
            <a:schemeClr val="accent5"/>
          </a:lnRef>
          <a:fillRef idx="1">
            <a:schemeClr val="lt1"/>
          </a:fillRef>
          <a:effectRef idx="0">
            <a:schemeClr val="accent5"/>
          </a:effectRef>
          <a:fontRef idx="minor">
            <a:schemeClr val="dk1"/>
          </a:fontRef>
        </p:style>
        <p:txBody>
          <a:bodyPr rtlCol="0" anchor="ctr"/>
          <a:lstStyle/>
          <a:p>
            <a:r>
              <a:rPr lang="en-US" altLang="en-US" sz="2200" dirty="0" smtClean="0"/>
              <a:t>Common examples of Authorization Servers and Resource Servers on the internet:</a:t>
            </a:r>
            <a:endParaRPr lang="en-US" altLang="en-US" sz="2200" dirty="0"/>
          </a:p>
        </p:txBody>
      </p:sp>
      <p:graphicFrame>
        <p:nvGraphicFramePr>
          <p:cNvPr id="13" name="Diagram 12"/>
          <p:cNvGraphicFramePr/>
          <p:nvPr>
            <p:extLst>
              <p:ext uri="{D42A27DB-BD31-4B8C-83A1-F6EECF244321}">
                <p14:modId xmlns="" xmlns:p14="http://schemas.microsoft.com/office/powerpoint/2010/main" val="921207687"/>
              </p:ext>
            </p:extLst>
          </p:nvPr>
        </p:nvGraphicFramePr>
        <p:xfrm>
          <a:off x="3118758" y="2024743"/>
          <a:ext cx="6008914" cy="4211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6056170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Role of Client Application</a:t>
            </a:r>
            <a:endParaRPr lang="en-US" altLang="en-US" dirty="0" smtClean="0"/>
          </a:p>
        </p:txBody>
      </p:sp>
      <p:graphicFrame>
        <p:nvGraphicFramePr>
          <p:cNvPr id="2" name="Diagram 1"/>
          <p:cNvGraphicFramePr/>
          <p:nvPr>
            <p:extLst>
              <p:ext uri="{D42A27DB-BD31-4B8C-83A1-F6EECF244321}">
                <p14:modId xmlns="" xmlns:p14="http://schemas.microsoft.com/office/powerpoint/2010/main" val="990993167"/>
              </p:ext>
            </p:extLst>
          </p:nvPr>
        </p:nvGraphicFramePr>
        <p:xfrm>
          <a:off x="1329873" y="1289957"/>
          <a:ext cx="9153071" cy="4848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774879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Role of Resource Server</a:t>
            </a:r>
            <a:endParaRPr lang="en-US" altLang="en-US" dirty="0" smtClean="0"/>
          </a:p>
        </p:txBody>
      </p:sp>
      <p:graphicFrame>
        <p:nvGraphicFramePr>
          <p:cNvPr id="2" name="Diagram 1"/>
          <p:cNvGraphicFramePr/>
          <p:nvPr>
            <p:extLst>
              <p:ext uri="{D42A27DB-BD31-4B8C-83A1-F6EECF244321}">
                <p14:modId xmlns="" xmlns:p14="http://schemas.microsoft.com/office/powerpoint/2010/main" val="3093984207"/>
              </p:ext>
            </p:extLst>
          </p:nvPr>
        </p:nvGraphicFramePr>
        <p:xfrm>
          <a:off x="1378859" y="1289957"/>
          <a:ext cx="9153071" cy="4848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088589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z="2800" dirty="0"/>
              <a:t>Role of the Authorization </a:t>
            </a:r>
            <a:r>
              <a:rPr lang="en-US" altLang="en-US" dirty="0"/>
              <a:t>Server</a:t>
            </a:r>
            <a:endParaRPr lang="en-US" altLang="en-US" dirty="0" smtClean="0"/>
          </a:p>
        </p:txBody>
      </p:sp>
      <p:graphicFrame>
        <p:nvGraphicFramePr>
          <p:cNvPr id="2" name="Diagram 1"/>
          <p:cNvGraphicFramePr/>
          <p:nvPr>
            <p:extLst>
              <p:ext uri="{D42A27DB-BD31-4B8C-83A1-F6EECF244321}">
                <p14:modId xmlns="" xmlns:p14="http://schemas.microsoft.com/office/powerpoint/2010/main" val="2401919833"/>
              </p:ext>
            </p:extLst>
          </p:nvPr>
        </p:nvGraphicFramePr>
        <p:xfrm>
          <a:off x="1248228" y="1289957"/>
          <a:ext cx="9153071" cy="4848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774310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Version Sheet: MANDATORY</a:t>
            </a:r>
            <a:br>
              <a:rPr lang="en-US" dirty="0"/>
            </a:br>
            <a:r>
              <a:rPr lang="en-US" dirty="0"/>
              <a:t>(hidden in ‘slide show’ mode) </a:t>
            </a:r>
          </a:p>
        </p:txBody>
      </p:sp>
      <p:graphicFrame>
        <p:nvGraphicFramePr>
          <p:cNvPr id="8" name="Table 7"/>
          <p:cNvGraphicFramePr>
            <a:graphicFrameLocks noGrp="1"/>
          </p:cNvGraphicFramePr>
          <p:nvPr>
            <p:extLst>
              <p:ext uri="{D42A27DB-BD31-4B8C-83A1-F6EECF244321}">
                <p14:modId xmlns="" xmlns:p14="http://schemas.microsoft.com/office/powerpoint/2010/main" val="4257656116"/>
              </p:ext>
            </p:extLst>
          </p:nvPr>
        </p:nvGraphicFramePr>
        <p:xfrm>
          <a:off x="1334966" y="1745634"/>
          <a:ext cx="8510954" cy="1485900"/>
        </p:xfrm>
        <a:graphic>
          <a:graphicData uri="http://schemas.openxmlformats.org/drawingml/2006/table">
            <a:tbl>
              <a:tblPr firstRow="1" bandRow="1" bandCol="1">
                <a:tableStyleId>{5A111915-BE36-4E01-A7E5-04B1672EAD32}</a:tableStyleId>
              </a:tblPr>
              <a:tblGrid>
                <a:gridCol w="803031"/>
                <a:gridCol w="5224096"/>
                <a:gridCol w="2483827"/>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marL="84406" marR="8440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marL="84406" marR="8440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marL="84406" marR="84406"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marL="84406" marR="8440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marL="84406" marR="8440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Nachiket </a:t>
                      </a:r>
                      <a:r>
                        <a:rPr kumimoji="0" lang="en-US" sz="1200" b="0" i="0" u="none" strike="noStrike" cap="none" normalizeH="0" baseline="0" dirty="0" err="1" smtClean="0">
                          <a:ln>
                            <a:noFill/>
                          </a:ln>
                          <a:solidFill>
                            <a:srgbClr val="000000"/>
                          </a:solidFill>
                          <a:effectLst/>
                          <a:latin typeface="Arial" pitchFamily="34" charset="0"/>
                          <a:ea typeface="MS PGothic" pitchFamily="34" charset="-128"/>
                        </a:rPr>
                        <a:t>Rajadhyaksha</a:t>
                      </a: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marL="84406" marR="84406"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marL="84406" marR="8440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marL="84406" marR="8440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marL="84406" marR="84406"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marL="84406" marR="8440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marL="84406" marR="84406"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marL="84406" marR="84406" horzOverflow="overflow"/>
                </a:tc>
              </a:tr>
            </a:tbl>
          </a:graphicData>
        </a:graphic>
      </p:graphicFrame>
    </p:spTree>
    <p:extLst>
      <p:ext uri="{BB962C8B-B14F-4D97-AF65-F5344CB8AC3E}">
        <p14:creationId xmlns="" xmlns:p14="http://schemas.microsoft.com/office/powerpoint/2010/main" val="13679179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 y="2"/>
            <a:ext cx="12191999" cy="1002135"/>
          </a:xfrm>
        </p:spPr>
        <p:txBody>
          <a:bodyPr/>
          <a:lstStyle/>
          <a:p>
            <a:r>
              <a:rPr lang="en-US" altLang="en-US" sz="2800" dirty="0" smtClean="0"/>
              <a:t>Example: User </a:t>
            </a:r>
            <a:r>
              <a:rPr lang="en-US" altLang="en-US" sz="2800" dirty="0"/>
              <a:t>navigates to Resource </a:t>
            </a:r>
            <a:r>
              <a:rPr lang="en-US" altLang="en-US" dirty="0"/>
              <a:t>Client</a:t>
            </a:r>
            <a:endParaRPr lang="en-US" altLang="en-US" dirty="0" smtClean="0"/>
          </a:p>
        </p:txBody>
      </p:sp>
      <p:pic>
        <p:nvPicPr>
          <p:cNvPr id="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l="1906" t="1332" r="3456"/>
          <a:stretch>
            <a:fillRect/>
          </a:stretch>
        </p:blipFill>
        <p:spPr>
          <a:xfrm>
            <a:off x="3592285" y="1132117"/>
            <a:ext cx="5995762" cy="4782706"/>
          </a:xfrm>
          <a:prstGeom prst="rect">
            <a:avLst/>
          </a:prstGeom>
          <a:noFill/>
        </p:spPr>
      </p:pic>
      <p:sp>
        <p:nvSpPr>
          <p:cNvPr id="5" name="Footer Placeholder 4"/>
          <p:cNvSpPr>
            <a:spLocks noGrp="1"/>
          </p:cNvSpPr>
          <p:nvPr>
            <p:ph type="ftr" sz="quarter" idx="11"/>
          </p:nvPr>
        </p:nvSpPr>
        <p:spPr>
          <a:xfrm>
            <a:off x="4998363" y="5866490"/>
            <a:ext cx="3860800" cy="365125"/>
          </a:xfrm>
        </p:spPr>
        <p:txBody>
          <a:bodyPr/>
          <a:lstStyle/>
          <a:p>
            <a:pPr>
              <a:spcBef>
                <a:spcPct val="20000"/>
              </a:spcBef>
              <a:buFont typeface="Arial" charset="0"/>
              <a:buNone/>
              <a:defRPr/>
            </a:pPr>
            <a:r>
              <a:rPr lang="en-US" b="1" dirty="0"/>
              <a:t>IETF #79, </a:t>
            </a:r>
            <a:r>
              <a:rPr lang="en-US" b="1" dirty="0" err="1"/>
              <a:t>OAuth</a:t>
            </a:r>
            <a:r>
              <a:rPr lang="en-US" b="1" dirty="0"/>
              <a:t> Tutorial Beijing</a:t>
            </a:r>
          </a:p>
        </p:txBody>
      </p:sp>
    </p:spTree>
    <p:extLst>
      <p:ext uri="{BB962C8B-B14F-4D97-AF65-F5344CB8AC3E}">
        <p14:creationId xmlns="" xmlns:p14="http://schemas.microsoft.com/office/powerpoint/2010/main" val="474781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655468" y="5974897"/>
            <a:ext cx="3860800" cy="365125"/>
          </a:xfrm>
        </p:spPr>
        <p:txBody>
          <a:bodyPr/>
          <a:lstStyle/>
          <a:p>
            <a:pPr>
              <a:spcBef>
                <a:spcPct val="20000"/>
              </a:spcBef>
              <a:buFont typeface="Arial" charset="0"/>
              <a:buNone/>
              <a:defRPr/>
            </a:pPr>
            <a:r>
              <a:rPr lang="en-US" b="1" dirty="0"/>
              <a:t>IETF #79, </a:t>
            </a:r>
            <a:r>
              <a:rPr lang="en-US" b="1" dirty="0" err="1"/>
              <a:t>OAuth</a:t>
            </a:r>
            <a:r>
              <a:rPr lang="en-US" b="1" dirty="0"/>
              <a:t> Tutorial Beijing</a:t>
            </a:r>
          </a:p>
        </p:txBody>
      </p:sp>
      <p:pic>
        <p:nvPicPr>
          <p:cNvPr id="18438" name="Picture 3"/>
          <p:cNvPicPr>
            <a:picLocks noGrp="1" noChangeAspect="1" noChangeArrowheads="1"/>
          </p:cNvPicPr>
          <p:nvPr>
            <p:ph type="body" idx="1"/>
          </p:nvPr>
        </p:nvPicPr>
        <p:blipFill>
          <a:blip r:embed="rId3" cstate="print">
            <a:extLst>
              <a:ext uri="{28A0092B-C50C-407E-A947-70E740481C1C}">
                <a14:useLocalDpi xmlns="" xmlns:a14="http://schemas.microsoft.com/office/drawing/2010/main" val="0"/>
              </a:ext>
            </a:extLst>
          </a:blip>
          <a:srcRect/>
          <a:stretch>
            <a:fillRect/>
          </a:stretch>
        </p:blipFill>
        <p:spPr>
          <a:xfrm>
            <a:off x="979713" y="1175405"/>
            <a:ext cx="10964567" cy="4774998"/>
          </a:xfrm>
        </p:spPr>
      </p:pic>
      <p:sp>
        <p:nvSpPr>
          <p:cNvPr id="8" name="Title 1"/>
          <p:cNvSpPr>
            <a:spLocks noGrp="1"/>
          </p:cNvSpPr>
          <p:nvPr>
            <p:ph type="title"/>
          </p:nvPr>
        </p:nvSpPr>
        <p:spPr>
          <a:xfrm>
            <a:off x="5" y="2"/>
            <a:ext cx="12191999" cy="1002135"/>
          </a:xfrm>
        </p:spPr>
        <p:txBody>
          <a:bodyPr/>
          <a:lstStyle/>
          <a:p>
            <a:r>
              <a:rPr lang="en-US" altLang="en-US" sz="2800" dirty="0" smtClean="0"/>
              <a:t>Example: </a:t>
            </a:r>
            <a:r>
              <a:rPr lang="en-US" sz="2800" dirty="0"/>
              <a:t>User authenticated by </a:t>
            </a:r>
            <a:r>
              <a:rPr lang="en-US" dirty="0"/>
              <a:t>Authorization</a:t>
            </a:r>
            <a:r>
              <a:rPr lang="en-US" sz="2800" dirty="0"/>
              <a:t> Server</a:t>
            </a:r>
            <a:endParaRPr lang="en-US" altLang="en-US" dirty="0" smtClean="0"/>
          </a:p>
        </p:txBody>
      </p:sp>
    </p:spTree>
    <p:extLst>
      <p:ext uri="{BB962C8B-B14F-4D97-AF65-F5344CB8AC3E}">
        <p14:creationId xmlns="" xmlns:p14="http://schemas.microsoft.com/office/powerpoint/2010/main" val="398997322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655468" y="5974897"/>
            <a:ext cx="3860800" cy="365125"/>
          </a:xfrm>
        </p:spPr>
        <p:txBody>
          <a:bodyPr/>
          <a:lstStyle/>
          <a:p>
            <a:pPr>
              <a:spcBef>
                <a:spcPct val="20000"/>
              </a:spcBef>
              <a:buFont typeface="Arial" charset="0"/>
              <a:buNone/>
              <a:defRPr/>
            </a:pPr>
            <a:r>
              <a:rPr lang="en-US" b="1" dirty="0"/>
              <a:t>IETF #79, </a:t>
            </a:r>
            <a:r>
              <a:rPr lang="en-US" b="1" dirty="0" err="1"/>
              <a:t>OAuth</a:t>
            </a:r>
            <a:r>
              <a:rPr lang="en-US" b="1" dirty="0"/>
              <a:t> Tutorial Beijing</a:t>
            </a:r>
          </a:p>
        </p:txBody>
      </p:sp>
      <p:sp>
        <p:nvSpPr>
          <p:cNvPr id="8" name="Title 1"/>
          <p:cNvSpPr>
            <a:spLocks noGrp="1"/>
          </p:cNvSpPr>
          <p:nvPr>
            <p:ph type="title"/>
          </p:nvPr>
        </p:nvSpPr>
        <p:spPr>
          <a:xfrm>
            <a:off x="5" y="2"/>
            <a:ext cx="12191999" cy="1002135"/>
          </a:xfrm>
        </p:spPr>
        <p:txBody>
          <a:bodyPr/>
          <a:lstStyle/>
          <a:p>
            <a:r>
              <a:rPr lang="en-US" altLang="en-US" sz="2800" dirty="0" smtClean="0"/>
              <a:t>Example: </a:t>
            </a:r>
            <a:r>
              <a:rPr lang="en-US" sz="2800" dirty="0"/>
              <a:t>User authenticated by </a:t>
            </a:r>
            <a:r>
              <a:rPr lang="en-US" dirty="0"/>
              <a:t>Authorization</a:t>
            </a:r>
            <a:r>
              <a:rPr lang="en-US" sz="2800" dirty="0"/>
              <a:t> Server</a:t>
            </a:r>
            <a:endParaRPr lang="en-US" altLang="en-US" dirty="0" smtClean="0"/>
          </a:p>
        </p:txBody>
      </p:sp>
      <p:pic>
        <p:nvPicPr>
          <p:cNvPr id="6"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a:xfrm>
            <a:off x="1597487" y="1227493"/>
            <a:ext cx="9976761" cy="4717996"/>
          </a:xfrm>
          <a:prstGeom prst="rect">
            <a:avLst/>
          </a:prstGeom>
        </p:spPr>
      </p:pic>
    </p:spTree>
    <p:extLst>
      <p:ext uri="{BB962C8B-B14F-4D97-AF65-F5344CB8AC3E}">
        <p14:creationId xmlns="" xmlns:p14="http://schemas.microsoft.com/office/powerpoint/2010/main" val="180381257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dirty="0" smtClean="0"/>
              <a:t>Entities</a:t>
            </a:r>
            <a:endParaRPr lang="fi-FI" altLang="en-US" dirty="0" smtClean="0"/>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67427" y="1104474"/>
            <a:ext cx="7852230" cy="4659679"/>
          </a:xfrm>
          <a:prstGeom prst="rect">
            <a:avLst/>
          </a:prstGeom>
        </p:spPr>
      </p:pic>
      <p:sp>
        <p:nvSpPr>
          <p:cNvPr id="23" name="Footer Placeholder 4"/>
          <p:cNvSpPr>
            <a:spLocks noGrp="1"/>
          </p:cNvSpPr>
          <p:nvPr>
            <p:ph type="ftr" sz="quarter" idx="11"/>
          </p:nvPr>
        </p:nvSpPr>
        <p:spPr>
          <a:xfrm>
            <a:off x="4165604" y="5866490"/>
            <a:ext cx="3860800" cy="365125"/>
          </a:xfrm>
        </p:spPr>
        <p:txBody>
          <a:bodyPr/>
          <a:lstStyle/>
          <a:p>
            <a:pPr>
              <a:spcBef>
                <a:spcPct val="20000"/>
              </a:spcBef>
              <a:buFont typeface="Arial" charset="0"/>
              <a:buNone/>
              <a:defRPr/>
            </a:pPr>
            <a:r>
              <a:rPr lang="en-US" b="1" dirty="0"/>
              <a:t>IETF #79, </a:t>
            </a:r>
            <a:r>
              <a:rPr lang="en-US" b="1" dirty="0" err="1"/>
              <a:t>OAuth</a:t>
            </a:r>
            <a:r>
              <a:rPr lang="en-US" b="1" dirty="0"/>
              <a:t> Tutorial Beijing</a:t>
            </a:r>
          </a:p>
        </p:txBody>
      </p:sp>
    </p:spTree>
    <p:extLst>
      <p:ext uri="{BB962C8B-B14F-4D97-AF65-F5344CB8AC3E}">
        <p14:creationId xmlns="" xmlns:p14="http://schemas.microsoft.com/office/powerpoint/2010/main" val="101909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004456" y="1174679"/>
            <a:ext cx="6482443" cy="4839783"/>
          </a:xfrm>
          <a:prstGeom prst="rect">
            <a:avLst/>
          </a:prstGeom>
        </p:spPr>
      </p:pic>
      <p:sp>
        <p:nvSpPr>
          <p:cNvPr id="20482" name="Rectangle 2"/>
          <p:cNvSpPr>
            <a:spLocks noGrp="1" noChangeArrowheads="1"/>
          </p:cNvSpPr>
          <p:nvPr>
            <p:ph type="title"/>
          </p:nvPr>
        </p:nvSpPr>
        <p:spPr/>
        <p:txBody>
          <a:bodyPr/>
          <a:lstStyle/>
          <a:p>
            <a:r>
              <a:rPr lang="en-US" altLang="en-US" dirty="0"/>
              <a:t>OAuth2 Workflow</a:t>
            </a:r>
            <a:endParaRPr lang="fi-FI" altLang="en-US" dirty="0" smtClean="0"/>
          </a:p>
        </p:txBody>
      </p:sp>
      <p:sp>
        <p:nvSpPr>
          <p:cNvPr id="23" name="Footer Placeholder 4"/>
          <p:cNvSpPr>
            <a:spLocks noGrp="1"/>
          </p:cNvSpPr>
          <p:nvPr>
            <p:ph type="ftr" sz="quarter" idx="11"/>
          </p:nvPr>
        </p:nvSpPr>
        <p:spPr>
          <a:xfrm>
            <a:off x="4165600" y="5784847"/>
            <a:ext cx="3860800" cy="365125"/>
          </a:xfrm>
        </p:spPr>
        <p:txBody>
          <a:bodyPr/>
          <a:lstStyle/>
          <a:p>
            <a:pPr>
              <a:spcBef>
                <a:spcPct val="20000"/>
              </a:spcBef>
              <a:buFont typeface="Arial" charset="0"/>
              <a:buNone/>
              <a:defRPr/>
            </a:pPr>
            <a:r>
              <a:rPr lang="en-US" b="1" dirty="0"/>
              <a:t>IETF #79, </a:t>
            </a:r>
            <a:r>
              <a:rPr lang="en-US" b="1" dirty="0" err="1"/>
              <a:t>OAuth</a:t>
            </a:r>
            <a:r>
              <a:rPr lang="en-US" b="1" dirty="0"/>
              <a:t> Tutorial Beijing</a:t>
            </a:r>
          </a:p>
        </p:txBody>
      </p:sp>
    </p:spTree>
    <p:extLst>
      <p:ext uri="{BB962C8B-B14F-4D97-AF65-F5344CB8AC3E}">
        <p14:creationId xmlns="" xmlns:p14="http://schemas.microsoft.com/office/powerpoint/2010/main" val="1956651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z="2800" dirty="0"/>
              <a:t>Detailed </a:t>
            </a:r>
            <a:r>
              <a:rPr lang="en-US" altLang="en-US" dirty="0"/>
              <a:t>Explanation</a:t>
            </a:r>
            <a:endParaRPr lang="fi-FI" altLang="en-US" dirty="0" smtClean="0"/>
          </a:p>
        </p:txBody>
      </p:sp>
      <p:graphicFrame>
        <p:nvGraphicFramePr>
          <p:cNvPr id="5" name="Diagram 4"/>
          <p:cNvGraphicFramePr/>
          <p:nvPr>
            <p:extLst>
              <p:ext uri="{D42A27DB-BD31-4B8C-83A1-F6EECF244321}">
                <p14:modId xmlns="" xmlns:p14="http://schemas.microsoft.com/office/powerpoint/2010/main" val="1333218172"/>
              </p:ext>
            </p:extLst>
          </p:nvPr>
        </p:nvGraphicFramePr>
        <p:xfrm>
          <a:off x="1387928" y="1257299"/>
          <a:ext cx="10238015" cy="4784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846737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z="2800" dirty="0"/>
              <a:t>Detailed </a:t>
            </a:r>
            <a:r>
              <a:rPr lang="en-US" altLang="en-US" dirty="0"/>
              <a:t>Explanation</a:t>
            </a:r>
            <a:endParaRPr lang="fi-FI" altLang="en-US" dirty="0" smtClean="0"/>
          </a:p>
        </p:txBody>
      </p:sp>
      <p:graphicFrame>
        <p:nvGraphicFramePr>
          <p:cNvPr id="5" name="Diagram 4"/>
          <p:cNvGraphicFramePr/>
          <p:nvPr>
            <p:extLst>
              <p:ext uri="{D42A27DB-BD31-4B8C-83A1-F6EECF244321}">
                <p14:modId xmlns="" xmlns:p14="http://schemas.microsoft.com/office/powerpoint/2010/main" val="1365899467"/>
              </p:ext>
            </p:extLst>
          </p:nvPr>
        </p:nvGraphicFramePr>
        <p:xfrm>
          <a:off x="1208314" y="1143000"/>
          <a:ext cx="10613572" cy="5110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183728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 y="2"/>
            <a:ext cx="12191999" cy="1002135"/>
          </a:xfrm>
        </p:spPr>
        <p:txBody>
          <a:bodyPr/>
          <a:lstStyle/>
          <a:p>
            <a:r>
              <a:rPr lang="en-US" altLang="en-US" sz="2800" dirty="0" smtClean="0">
                <a:latin typeface="Calibri" panose="020F0502020204030204" pitchFamily="34" charset="0"/>
              </a:rPr>
              <a:t>Authorization Code Flow</a:t>
            </a:r>
            <a:endParaRPr lang="fi-FI" altLang="en-US" dirty="0" smtClean="0"/>
          </a:p>
        </p:txBody>
      </p:sp>
      <p:pic>
        <p:nvPicPr>
          <p:cNvPr id="6" name="Picture 10" descr="web-server"/>
          <p:cNvPicPr>
            <a:picLocks noGrp="1" noChangeAspect="1" noChangeArrowheads="1"/>
          </p:cNvPicPr>
          <p:nvPr>
            <p:ph idx="1"/>
          </p:nvPr>
        </p:nvPicPr>
        <p:blipFill>
          <a:blip r:embed="rId2" cstate="print">
            <a:extLst>
              <a:ext uri="{BEBA8EAE-BF5A-486C-A8C5-ECC9F3942E4B}">
                <a14:imgProps xmlns="" xmlns:a14="http://schemas.microsoft.com/office/drawing/2010/main">
                  <a14:imgLayer r:embed="rId3">
                    <a14:imgEffect>
                      <a14:saturation sat="400000"/>
                    </a14:imgEffect>
                  </a14:imgLayer>
                </a14:imgProps>
              </a:ext>
              <a:ext uri="{28A0092B-C50C-407E-A947-70E740481C1C}">
                <a14:useLocalDpi xmlns="" xmlns:a14="http://schemas.microsoft.com/office/drawing/2010/main" val="0"/>
              </a:ext>
            </a:extLst>
          </a:blip>
          <a:srcRect/>
          <a:stretch>
            <a:fillRect/>
          </a:stretch>
        </p:blipFill>
        <p:spPr>
          <a:xfrm>
            <a:off x="2299611" y="1159352"/>
            <a:ext cx="7592786" cy="5179083"/>
          </a:xfrm>
        </p:spPr>
      </p:pic>
    </p:spTree>
    <p:extLst>
      <p:ext uri="{BB962C8B-B14F-4D97-AF65-F5344CB8AC3E}">
        <p14:creationId xmlns="" xmlns:p14="http://schemas.microsoft.com/office/powerpoint/2010/main" val="2117550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 y="2"/>
            <a:ext cx="12191999" cy="1002135"/>
          </a:xfrm>
          <a:prstGeom prst="rect">
            <a:avLst/>
          </a:prstGeom>
        </p:spPr>
        <p:txBody>
          <a:bodyPr vert="horz" lIns="297529" tIns="33059" rIns="165294" bIns="33059" rtlCol="0" anchor="ctr">
            <a:noAutofit/>
          </a:bodyPr>
          <a:lst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a:lstStyle>
          <a:p>
            <a:r>
              <a:rPr lang="en-US" altLang="en-US" sz="2800" dirty="0" smtClean="0">
                <a:latin typeface="Calibri" panose="020F0502020204030204" pitchFamily="34" charset="0"/>
              </a:rPr>
              <a:t> </a:t>
            </a:r>
            <a:r>
              <a:rPr lang="en-US" altLang="en-US" dirty="0" err="1"/>
              <a:t>OAuth</a:t>
            </a:r>
            <a:r>
              <a:rPr lang="en-US" altLang="en-US" dirty="0"/>
              <a:t> 2.0 Grant</a:t>
            </a:r>
            <a:endParaRPr lang="fi-FI" altLang="en-US" dirty="0" smtClean="0"/>
          </a:p>
        </p:txBody>
      </p:sp>
      <p:graphicFrame>
        <p:nvGraphicFramePr>
          <p:cNvPr id="6" name="Diagram 5"/>
          <p:cNvGraphicFramePr/>
          <p:nvPr>
            <p:extLst>
              <p:ext uri="{D42A27DB-BD31-4B8C-83A1-F6EECF244321}">
                <p14:modId xmlns="" xmlns:p14="http://schemas.microsoft.com/office/powerpoint/2010/main" val="3511443450"/>
              </p:ext>
            </p:extLst>
          </p:nvPr>
        </p:nvGraphicFramePr>
        <p:xfrm>
          <a:off x="947057" y="1338943"/>
          <a:ext cx="10956472" cy="4799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6520412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D:\Users\atongiya\Desktop\auth_code_flow.png"/>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2399401" y="1191986"/>
            <a:ext cx="7903927" cy="5083352"/>
          </a:xfrm>
          <a:noFill/>
        </p:spPr>
      </p:pic>
      <p:sp>
        <p:nvSpPr>
          <p:cNvPr id="3" name="Rectangle 2"/>
          <p:cNvSpPr>
            <a:spLocks noGrp="1" noChangeArrowheads="1"/>
          </p:cNvSpPr>
          <p:nvPr>
            <p:ph type="title"/>
          </p:nvPr>
        </p:nvSpPr>
        <p:spPr>
          <a:xfrm>
            <a:off x="5" y="2"/>
            <a:ext cx="12191999" cy="1002135"/>
          </a:xfrm>
        </p:spPr>
        <p:txBody>
          <a:bodyPr/>
          <a:lstStyle/>
          <a:p>
            <a:r>
              <a:rPr lang="en-US" altLang="en-US" sz="2800" dirty="0">
                <a:latin typeface="Calibri" panose="020F0502020204030204" pitchFamily="34" charset="0"/>
              </a:rPr>
              <a:t> Detailed Workflow Description Diagram</a:t>
            </a:r>
            <a:endParaRPr lang="fi-FI" altLang="en-US" dirty="0" smtClean="0"/>
          </a:p>
        </p:txBody>
      </p:sp>
    </p:spTree>
    <p:extLst>
      <p:ext uri="{BB962C8B-B14F-4D97-AF65-F5344CB8AC3E}">
        <p14:creationId xmlns="" xmlns:p14="http://schemas.microsoft.com/office/powerpoint/2010/main" val="2891820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Ground Rules for Onsite Classrooms</a:t>
            </a:r>
          </a:p>
        </p:txBody>
      </p:sp>
      <p:grpSp>
        <p:nvGrpSpPr>
          <p:cNvPr id="6" name="Groupe 597"/>
          <p:cNvGrpSpPr>
            <a:grpSpLocks/>
          </p:cNvGrpSpPr>
          <p:nvPr/>
        </p:nvGrpSpPr>
        <p:grpSpPr bwMode="auto">
          <a:xfrm>
            <a:off x="992269" y="5527110"/>
            <a:ext cx="878582" cy="573782"/>
            <a:chOff x="4376714" y="2104827"/>
            <a:chExt cx="376238" cy="171450"/>
          </a:xfrm>
          <a:gradFill>
            <a:gsLst>
              <a:gs pos="82000">
                <a:srgbClr val="02B3D6">
                  <a:alpha val="68235"/>
                </a:srgbClr>
              </a:gs>
              <a:gs pos="25000">
                <a:srgbClr val="21D6E0"/>
              </a:gs>
              <a:gs pos="75000">
                <a:srgbClr val="0087E6"/>
              </a:gs>
              <a:gs pos="100000">
                <a:srgbClr val="005CBF"/>
              </a:gs>
            </a:gsLst>
            <a:lin ang="2400000" scaled="0"/>
          </a:gradFill>
        </p:grpSpPr>
        <p:sp>
          <p:nvSpPr>
            <p:cNvPr id="7"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8" name="Freeform 761"/>
            <p:cNvSpPr>
              <a:spLocks/>
            </p:cNvSpPr>
            <p:nvPr/>
          </p:nvSpPr>
          <p:spPr bwMode="auto">
            <a:xfrm>
              <a:off x="4502126" y="2104827"/>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9"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grpSp>
      <p:grpSp>
        <p:nvGrpSpPr>
          <p:cNvPr id="10" name="Groupe 413"/>
          <p:cNvGrpSpPr>
            <a:grpSpLocks/>
          </p:cNvGrpSpPr>
          <p:nvPr/>
        </p:nvGrpSpPr>
        <p:grpSpPr bwMode="auto">
          <a:xfrm>
            <a:off x="2072389" y="5671126"/>
            <a:ext cx="254000"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11" name="Groupe 921"/>
            <p:cNvGrpSpPr>
              <a:grpSpLocks/>
            </p:cNvGrpSpPr>
            <p:nvPr/>
          </p:nvGrpSpPr>
          <p:grpSpPr bwMode="auto">
            <a:xfrm>
              <a:off x="787376" y="1338064"/>
              <a:ext cx="87313" cy="249237"/>
              <a:chOff x="787376" y="1338064"/>
              <a:chExt cx="87313" cy="249237"/>
            </a:xfrm>
            <a:grpFill/>
          </p:grpSpPr>
          <p:sp>
            <p:nvSpPr>
              <p:cNvPr id="16"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a:defRPr/>
                </a:pPr>
                <a:endParaRPr lang="en-US" b="1">
                  <a:latin typeface="Arial" charset="0"/>
                  <a:cs typeface="Arial" charset="0"/>
                </a:endParaRPr>
              </a:p>
            </p:txBody>
          </p:sp>
          <p:sp>
            <p:nvSpPr>
              <p:cNvPr id="17"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a:defRPr/>
                </a:pPr>
                <a:endParaRPr lang="en-US" b="1">
                  <a:latin typeface="Arial" charset="0"/>
                  <a:cs typeface="Arial" charset="0"/>
                </a:endParaRPr>
              </a:p>
            </p:txBody>
          </p:sp>
          <p:sp>
            <p:nvSpPr>
              <p:cNvPr id="18"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a:defRPr/>
                </a:pPr>
                <a:endParaRPr lang="en-US" b="1">
                  <a:latin typeface="Arial" charset="0"/>
                  <a:cs typeface="Arial" charset="0"/>
                </a:endParaRPr>
              </a:p>
            </p:txBody>
          </p:sp>
          <p:sp>
            <p:nvSpPr>
              <p:cNvPr id="19"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a:defRPr/>
                </a:pPr>
                <a:endParaRPr lang="en-US" b="1">
                  <a:latin typeface="Arial" charset="0"/>
                  <a:cs typeface="Arial" charset="0"/>
                </a:endParaRPr>
              </a:p>
            </p:txBody>
          </p:sp>
          <p:sp>
            <p:nvSpPr>
              <p:cNvPr id="20"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a:defRPr/>
                </a:pPr>
                <a:endParaRPr lang="en-US" b="1">
                  <a:latin typeface="Arial" charset="0"/>
                  <a:cs typeface="Arial" charset="0"/>
                </a:endParaRPr>
              </a:p>
            </p:txBody>
          </p:sp>
          <p:sp>
            <p:nvSpPr>
              <p:cNvPr id="21"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a:defRPr/>
                </a:pPr>
                <a:endParaRPr lang="en-US" b="1">
                  <a:latin typeface="Arial" charset="0"/>
                  <a:cs typeface="Arial" charset="0"/>
                </a:endParaRPr>
              </a:p>
            </p:txBody>
          </p:sp>
        </p:grpSp>
        <p:grpSp>
          <p:nvGrpSpPr>
            <p:cNvPr id="12" name="Groupe 922"/>
            <p:cNvGrpSpPr>
              <a:grpSpLocks/>
            </p:cNvGrpSpPr>
            <p:nvPr/>
          </p:nvGrpSpPr>
          <p:grpSpPr bwMode="auto">
            <a:xfrm>
              <a:off x="750864" y="1307901"/>
              <a:ext cx="161925" cy="307975"/>
              <a:chOff x="750864" y="1307901"/>
              <a:chExt cx="161925" cy="307975"/>
            </a:xfrm>
            <a:grpFill/>
          </p:grpSpPr>
          <p:sp>
            <p:nvSpPr>
              <p:cNvPr id="13"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a:defRPr/>
                </a:pPr>
                <a:endParaRPr lang="en-US" b="1">
                  <a:latin typeface="Arial" charset="0"/>
                  <a:cs typeface="Arial" charset="0"/>
                </a:endParaRPr>
              </a:p>
            </p:txBody>
          </p:sp>
          <p:sp>
            <p:nvSpPr>
              <p:cNvPr id="14"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a:defRPr/>
                </a:pPr>
                <a:endParaRPr lang="en-US" b="1">
                  <a:latin typeface="Arial" charset="0"/>
                  <a:cs typeface="Arial" charset="0"/>
                </a:endParaRPr>
              </a:p>
            </p:txBody>
          </p:sp>
          <p:sp>
            <p:nvSpPr>
              <p:cNvPr id="15"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a:defRPr/>
                </a:pPr>
                <a:endParaRPr lang="en-US" b="1">
                  <a:latin typeface="Arial" charset="0"/>
                  <a:cs typeface="Arial" charset="0"/>
                </a:endParaRPr>
              </a:p>
            </p:txBody>
          </p:sp>
        </p:grpSp>
      </p:grpSp>
      <p:sp>
        <p:nvSpPr>
          <p:cNvPr id="22" name="Freeform 686"/>
          <p:cNvSpPr>
            <a:spLocks noChangeAspect="1"/>
          </p:cNvSpPr>
          <p:nvPr/>
        </p:nvSpPr>
        <p:spPr bwMode="auto">
          <a:xfrm>
            <a:off x="2504437" y="5743134"/>
            <a:ext cx="324000" cy="396000"/>
          </a:xfrm>
          <a:custGeom>
            <a:avLst/>
            <a:gdLst/>
            <a:ahLst/>
            <a:cxnLst>
              <a:cxn ang="0">
                <a:pos x="88" y="168"/>
              </a:cxn>
              <a:cxn ang="0">
                <a:pos x="67" y="166"/>
              </a:cxn>
              <a:cxn ang="0">
                <a:pos x="32" y="156"/>
              </a:cxn>
              <a:cxn ang="0">
                <a:pos x="4" y="140"/>
              </a:cxn>
              <a:cxn ang="0">
                <a:pos x="1" y="134"/>
              </a:cxn>
              <a:cxn ang="0">
                <a:pos x="3" y="123"/>
              </a:cxn>
              <a:cxn ang="0">
                <a:pos x="6" y="120"/>
              </a:cxn>
              <a:cxn ang="0">
                <a:pos x="8" y="118"/>
              </a:cxn>
              <a:cxn ang="0">
                <a:pos x="6" y="101"/>
              </a:cxn>
              <a:cxn ang="0">
                <a:pos x="16" y="93"/>
              </a:cxn>
              <a:cxn ang="0">
                <a:pos x="10" y="76"/>
              </a:cxn>
              <a:cxn ang="0">
                <a:pos x="24" y="66"/>
              </a:cxn>
              <a:cxn ang="0">
                <a:pos x="31" y="48"/>
              </a:cxn>
              <a:cxn ang="0">
                <a:pos x="49" y="46"/>
              </a:cxn>
              <a:cxn ang="0">
                <a:pos x="68" y="52"/>
              </a:cxn>
              <a:cxn ang="0">
                <a:pos x="78" y="57"/>
              </a:cxn>
              <a:cxn ang="0">
                <a:pos x="80" y="33"/>
              </a:cxn>
              <a:cxn ang="0">
                <a:pos x="89" y="11"/>
              </a:cxn>
              <a:cxn ang="0">
                <a:pos x="102" y="2"/>
              </a:cxn>
              <a:cxn ang="0">
                <a:pos x="113" y="8"/>
              </a:cxn>
              <a:cxn ang="0">
                <a:pos x="111" y="27"/>
              </a:cxn>
              <a:cxn ang="0">
                <a:pos x="116" y="56"/>
              </a:cxn>
              <a:cxn ang="0">
                <a:pos x="124" y="74"/>
              </a:cxn>
              <a:cxn ang="0">
                <a:pos x="130" y="93"/>
              </a:cxn>
              <a:cxn ang="0">
                <a:pos x="135" y="100"/>
              </a:cxn>
              <a:cxn ang="0">
                <a:pos x="139" y="102"/>
              </a:cxn>
              <a:cxn ang="0">
                <a:pos x="127" y="137"/>
              </a:cxn>
              <a:cxn ang="0">
                <a:pos x="114" y="171"/>
              </a:cxn>
            </a:cxnLst>
            <a:rect l="0" t="0" r="r" b="b"/>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87"/>
          <p:cNvSpPr>
            <a:spLocks noChangeAspect="1"/>
          </p:cNvSpPr>
          <p:nvPr/>
        </p:nvSpPr>
        <p:spPr bwMode="auto">
          <a:xfrm>
            <a:off x="2936485" y="5599118"/>
            <a:ext cx="335077" cy="396000"/>
          </a:xfrm>
          <a:custGeom>
            <a:avLst/>
            <a:gdLst/>
            <a:ahLst/>
            <a:cxnLst>
              <a:cxn ang="0">
                <a:pos x="82" y="7"/>
              </a:cxn>
              <a:cxn ang="0">
                <a:pos x="61" y="12"/>
              </a:cxn>
              <a:cxn ang="0">
                <a:pos x="28" y="28"/>
              </a:cxn>
              <a:cxn ang="0">
                <a:pos x="3" y="47"/>
              </a:cxn>
              <a:cxn ang="0">
                <a:pos x="0" y="54"/>
              </a:cxn>
              <a:cxn ang="0">
                <a:pos x="4" y="65"/>
              </a:cxn>
              <a:cxn ang="0">
                <a:pos x="8" y="67"/>
              </a:cxn>
              <a:cxn ang="0">
                <a:pos x="10" y="69"/>
              </a:cxn>
              <a:cxn ang="0">
                <a:pos x="10" y="86"/>
              </a:cxn>
              <a:cxn ang="0">
                <a:pos x="22" y="92"/>
              </a:cxn>
              <a:cxn ang="0">
                <a:pos x="19" y="110"/>
              </a:cxn>
              <a:cxn ang="0">
                <a:pos x="35" y="118"/>
              </a:cxn>
              <a:cxn ang="0">
                <a:pos x="44" y="134"/>
              </a:cxn>
              <a:cxn ang="0">
                <a:pos x="62" y="134"/>
              </a:cxn>
              <a:cxn ang="0">
                <a:pos x="80" y="125"/>
              </a:cxn>
              <a:cxn ang="0">
                <a:pos x="90" y="119"/>
              </a:cxn>
              <a:cxn ang="0">
                <a:pos x="95" y="142"/>
              </a:cxn>
              <a:cxn ang="0">
                <a:pos x="108" y="162"/>
              </a:cxn>
              <a:cxn ang="0">
                <a:pos x="122" y="170"/>
              </a:cxn>
              <a:cxn ang="0">
                <a:pos x="132" y="162"/>
              </a:cxn>
              <a:cxn ang="0">
                <a:pos x="127" y="143"/>
              </a:cxn>
              <a:cxn ang="0">
                <a:pos x="128" y="114"/>
              </a:cxn>
              <a:cxn ang="0">
                <a:pos x="133" y="94"/>
              </a:cxn>
              <a:cxn ang="0">
                <a:pos x="136" y="74"/>
              </a:cxn>
              <a:cxn ang="0">
                <a:pos x="140" y="67"/>
              </a:cxn>
              <a:cxn ang="0">
                <a:pos x="143" y="64"/>
              </a:cxn>
              <a:cxn ang="0">
                <a:pos x="125" y="32"/>
              </a:cxn>
              <a:cxn ang="0">
                <a:pos x="107" y="0"/>
              </a:cxn>
            </a:cxnLst>
            <a:rect l="0" t="0" r="r" b="b"/>
            <a:pathLst>
              <a:path w="143" h="170">
                <a:moveTo>
                  <a:pt x="82" y="7"/>
                </a:moveTo>
                <a:cubicBezTo>
                  <a:pt x="75" y="8"/>
                  <a:pt x="68" y="10"/>
                  <a:pt x="61" y="12"/>
                </a:cubicBezTo>
                <a:cubicBezTo>
                  <a:pt x="52" y="16"/>
                  <a:pt x="39" y="21"/>
                  <a:pt x="28" y="28"/>
                </a:cubicBezTo>
                <a:cubicBezTo>
                  <a:pt x="16" y="34"/>
                  <a:pt x="6" y="42"/>
                  <a:pt x="3" y="47"/>
                </a:cubicBezTo>
                <a:cubicBezTo>
                  <a:pt x="2" y="49"/>
                  <a:pt x="1" y="51"/>
                  <a:pt x="0" y="54"/>
                </a:cubicBezTo>
                <a:cubicBezTo>
                  <a:pt x="0" y="57"/>
                  <a:pt x="0" y="61"/>
                  <a:pt x="4" y="65"/>
                </a:cubicBezTo>
                <a:cubicBezTo>
                  <a:pt x="5" y="66"/>
                  <a:pt x="7" y="67"/>
                  <a:pt x="8" y="67"/>
                </a:cubicBezTo>
                <a:cubicBezTo>
                  <a:pt x="10" y="68"/>
                  <a:pt x="11" y="68"/>
                  <a:pt x="10" y="69"/>
                </a:cubicBezTo>
                <a:cubicBezTo>
                  <a:pt x="6" y="77"/>
                  <a:pt x="7" y="82"/>
                  <a:pt x="10" y="86"/>
                </a:cubicBezTo>
                <a:cubicBezTo>
                  <a:pt x="13" y="90"/>
                  <a:pt x="18" y="92"/>
                  <a:pt x="22" y="92"/>
                </a:cubicBezTo>
                <a:cubicBezTo>
                  <a:pt x="17" y="98"/>
                  <a:pt x="16" y="105"/>
                  <a:pt x="19" y="110"/>
                </a:cubicBezTo>
                <a:cubicBezTo>
                  <a:pt x="21" y="115"/>
                  <a:pt x="27" y="119"/>
                  <a:pt x="35" y="118"/>
                </a:cubicBezTo>
                <a:cubicBezTo>
                  <a:pt x="33" y="127"/>
                  <a:pt x="38" y="132"/>
                  <a:pt x="44" y="134"/>
                </a:cubicBezTo>
                <a:cubicBezTo>
                  <a:pt x="50" y="137"/>
                  <a:pt x="57" y="136"/>
                  <a:pt x="62" y="134"/>
                </a:cubicBezTo>
                <a:cubicBezTo>
                  <a:pt x="72" y="130"/>
                  <a:pt x="77" y="127"/>
                  <a:pt x="80" y="125"/>
                </a:cubicBezTo>
                <a:cubicBezTo>
                  <a:pt x="84" y="123"/>
                  <a:pt x="86" y="121"/>
                  <a:pt x="90" y="119"/>
                </a:cubicBezTo>
                <a:cubicBezTo>
                  <a:pt x="90" y="126"/>
                  <a:pt x="92" y="134"/>
                  <a:pt x="95" y="142"/>
                </a:cubicBezTo>
                <a:cubicBezTo>
                  <a:pt x="98" y="149"/>
                  <a:pt x="102" y="156"/>
                  <a:pt x="108" y="162"/>
                </a:cubicBezTo>
                <a:cubicBezTo>
                  <a:pt x="112" y="166"/>
                  <a:pt x="117" y="169"/>
                  <a:pt x="122" y="170"/>
                </a:cubicBezTo>
                <a:cubicBezTo>
                  <a:pt x="127" y="170"/>
                  <a:pt x="131" y="168"/>
                  <a:pt x="132" y="162"/>
                </a:cubicBezTo>
                <a:cubicBezTo>
                  <a:pt x="133" y="156"/>
                  <a:pt x="130" y="150"/>
                  <a:pt x="127" y="143"/>
                </a:cubicBezTo>
                <a:cubicBezTo>
                  <a:pt x="124" y="136"/>
                  <a:pt x="123" y="127"/>
                  <a:pt x="128" y="114"/>
                </a:cubicBezTo>
                <a:cubicBezTo>
                  <a:pt x="130" y="107"/>
                  <a:pt x="132" y="100"/>
                  <a:pt x="133" y="94"/>
                </a:cubicBezTo>
                <a:cubicBezTo>
                  <a:pt x="134" y="88"/>
                  <a:pt x="134" y="81"/>
                  <a:pt x="136" y="74"/>
                </a:cubicBezTo>
                <a:cubicBezTo>
                  <a:pt x="136" y="71"/>
                  <a:pt x="138" y="69"/>
                  <a:pt x="140" y="67"/>
                </a:cubicBezTo>
                <a:cubicBezTo>
                  <a:pt x="141" y="66"/>
                  <a:pt x="143" y="65"/>
                  <a:pt x="143" y="64"/>
                </a:cubicBezTo>
                <a:cubicBezTo>
                  <a:pt x="125" y="32"/>
                  <a:pt x="125" y="32"/>
                  <a:pt x="125" y="32"/>
                </a:cubicBezTo>
                <a:cubicBezTo>
                  <a:pt x="107" y="0"/>
                  <a:pt x="107" y="0"/>
                  <a:pt x="107" y="0"/>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53"/>
          <p:cNvSpPr>
            <a:spLocks noChangeAspect="1" noEditPoints="1"/>
          </p:cNvSpPr>
          <p:nvPr/>
        </p:nvSpPr>
        <p:spPr bwMode="auto">
          <a:xfrm>
            <a:off x="3440541" y="5599118"/>
            <a:ext cx="381399" cy="540000"/>
          </a:xfrm>
          <a:custGeom>
            <a:avLst/>
            <a:gdLst/>
            <a:ahLst/>
            <a:cxnLst>
              <a:cxn ang="0">
                <a:pos x="25" y="117"/>
              </a:cxn>
              <a:cxn ang="0">
                <a:pos x="95" y="117"/>
              </a:cxn>
              <a:cxn ang="0">
                <a:pos x="25" y="92"/>
              </a:cxn>
              <a:cxn ang="0">
                <a:pos x="95" y="92"/>
              </a:cxn>
              <a:cxn ang="0">
                <a:pos x="25" y="67"/>
              </a:cxn>
              <a:cxn ang="0">
                <a:pos x="95" y="67"/>
              </a:cxn>
              <a:cxn ang="0">
                <a:pos x="25" y="41"/>
              </a:cxn>
              <a:cxn ang="0">
                <a:pos x="95" y="41"/>
              </a:cxn>
              <a:cxn ang="0">
                <a:pos x="93" y="170"/>
              </a:cxn>
              <a:cxn ang="0">
                <a:pos x="26" y="170"/>
              </a:cxn>
              <a:cxn ang="0">
                <a:pos x="0" y="144"/>
              </a:cxn>
              <a:cxn ang="0">
                <a:pos x="0" y="26"/>
              </a:cxn>
              <a:cxn ang="0">
                <a:pos x="26" y="0"/>
              </a:cxn>
              <a:cxn ang="0">
                <a:pos x="93" y="0"/>
              </a:cxn>
              <a:cxn ang="0">
                <a:pos x="120" y="26"/>
              </a:cxn>
              <a:cxn ang="0">
                <a:pos x="120" y="144"/>
              </a:cxn>
            </a:cxnLst>
            <a:rect l="0" t="0" r="r" b="b"/>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5" name="Groupe 630"/>
          <p:cNvGrpSpPr>
            <a:grpSpLocks/>
          </p:cNvGrpSpPr>
          <p:nvPr/>
        </p:nvGrpSpPr>
        <p:grpSpPr bwMode="auto">
          <a:xfrm>
            <a:off x="4088613" y="5671126"/>
            <a:ext cx="268287" cy="527050"/>
            <a:chOff x="5556226" y="2015927"/>
            <a:chExt cx="171450" cy="315912"/>
          </a:xfrm>
          <a:gradFill>
            <a:gsLst>
              <a:gs pos="82000">
                <a:srgbClr val="14BCC4">
                  <a:alpha val="68627"/>
                </a:srgbClr>
              </a:gs>
              <a:gs pos="25000">
                <a:srgbClr val="21D6E0"/>
              </a:gs>
              <a:gs pos="75000">
                <a:srgbClr val="0087E6"/>
              </a:gs>
              <a:gs pos="100000">
                <a:srgbClr val="005CBF"/>
              </a:gs>
            </a:gsLst>
            <a:lin ang="2400000" scaled="0"/>
          </a:gradFill>
        </p:grpSpPr>
        <p:sp>
          <p:nvSpPr>
            <p:cNvPr id="26" name="Freeform 810"/>
            <p:cNvSpPr>
              <a:spLocks/>
            </p:cNvSpPr>
            <p:nvPr/>
          </p:nvSpPr>
          <p:spPr bwMode="auto">
            <a:xfrm>
              <a:off x="5632426"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27"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28"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29"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30"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grpSp>
      <p:grpSp>
        <p:nvGrpSpPr>
          <p:cNvPr id="31" name="Groupe 414"/>
          <p:cNvGrpSpPr>
            <a:grpSpLocks/>
          </p:cNvGrpSpPr>
          <p:nvPr/>
        </p:nvGrpSpPr>
        <p:grpSpPr bwMode="auto">
          <a:xfrm>
            <a:off x="4592669" y="5671126"/>
            <a:ext cx="596900"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32"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a:defRPr/>
              </a:pPr>
              <a:endParaRPr lang="en-US">
                <a:latin typeface="Arial" charset="0"/>
                <a:cs typeface="Arial" charset="0"/>
              </a:endParaRPr>
            </a:p>
          </p:txBody>
        </p:sp>
        <p:sp>
          <p:nvSpPr>
            <p:cNvPr id="33"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a:defRPr/>
              </a:pPr>
              <a:endParaRPr lang="en-US">
                <a:latin typeface="Arial" charset="0"/>
                <a:cs typeface="Arial" charset="0"/>
              </a:endParaRPr>
            </a:p>
          </p:txBody>
        </p:sp>
        <p:sp>
          <p:nvSpPr>
            <p:cNvPr id="34"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a:defRPr/>
              </a:pPr>
              <a:endParaRPr lang="en-US">
                <a:latin typeface="Arial" charset="0"/>
                <a:cs typeface="Arial" charset="0"/>
              </a:endParaRPr>
            </a:p>
          </p:txBody>
        </p:sp>
        <p:sp>
          <p:nvSpPr>
            <p:cNvPr id="35"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a:defRPr/>
              </a:pPr>
              <a:endParaRPr lang="en-US">
                <a:latin typeface="Arial" charset="0"/>
                <a:cs typeface="Arial" charset="0"/>
              </a:endParaRPr>
            </a:p>
          </p:txBody>
        </p:sp>
        <p:sp>
          <p:nvSpPr>
            <p:cNvPr id="36"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a:defRPr/>
              </a:pPr>
              <a:endParaRPr lang="en-US">
                <a:latin typeface="Calibri" pitchFamily="34" charset="0"/>
                <a:cs typeface="Arial" charset="0"/>
              </a:endParaRPr>
            </a:p>
          </p:txBody>
        </p:sp>
        <p:sp>
          <p:nvSpPr>
            <p:cNvPr id="37"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a:defRPr/>
              </a:pPr>
              <a:endParaRPr lang="en-US">
                <a:latin typeface="Arial" charset="0"/>
                <a:cs typeface="Arial" charset="0"/>
              </a:endParaRPr>
            </a:p>
          </p:txBody>
        </p:sp>
        <p:sp>
          <p:nvSpPr>
            <p:cNvPr id="38"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a:defRPr/>
              </a:pPr>
              <a:endParaRPr lang="en-US">
                <a:latin typeface="Arial" charset="0"/>
                <a:cs typeface="Arial" charset="0"/>
              </a:endParaRPr>
            </a:p>
          </p:txBody>
        </p:sp>
      </p:grpSp>
      <p:grpSp>
        <p:nvGrpSpPr>
          <p:cNvPr id="39" name="Groupe 670"/>
          <p:cNvGrpSpPr>
            <a:grpSpLocks/>
          </p:cNvGrpSpPr>
          <p:nvPr/>
        </p:nvGrpSpPr>
        <p:grpSpPr bwMode="auto">
          <a:xfrm>
            <a:off x="5384757" y="5887150"/>
            <a:ext cx="561975"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0"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41"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42"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43"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a:defRPr/>
              </a:pPr>
              <a:endParaRPr lang="en-US">
                <a:latin typeface="Arial" charset="0"/>
                <a:cs typeface="Arial" charset="0"/>
              </a:endParaRPr>
            </a:p>
          </p:txBody>
        </p:sp>
        <p:sp>
          <p:nvSpPr>
            <p:cNvPr id="44"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a:defRPr/>
              </a:pPr>
              <a:endParaRPr lang="en-US">
                <a:latin typeface="Arial" charset="0"/>
                <a:cs typeface="Arial" charset="0"/>
              </a:endParaRPr>
            </a:p>
          </p:txBody>
        </p:sp>
        <p:sp>
          <p:nvSpPr>
            <p:cNvPr id="45"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a:defRPr/>
              </a:pPr>
              <a:endParaRPr lang="en-US">
                <a:latin typeface="Arial" charset="0"/>
                <a:cs typeface="Arial" charset="0"/>
              </a:endParaRPr>
            </a:p>
          </p:txBody>
        </p:sp>
        <p:sp>
          <p:nvSpPr>
            <p:cNvPr id="46"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47"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a:defRPr/>
              </a:pPr>
              <a:endParaRPr lang="en-US">
                <a:latin typeface="Arial" charset="0"/>
                <a:cs typeface="Arial" charset="0"/>
              </a:endParaRPr>
            </a:p>
          </p:txBody>
        </p:sp>
        <p:sp>
          <p:nvSpPr>
            <p:cNvPr id="48"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49"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a:defRPr/>
              </a:pPr>
              <a:endParaRPr lang="en-US">
                <a:latin typeface="Arial" charset="0"/>
                <a:cs typeface="Arial" charset="0"/>
              </a:endParaRPr>
            </a:p>
          </p:txBody>
        </p:sp>
        <p:sp>
          <p:nvSpPr>
            <p:cNvPr id="50"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51"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52"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53"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54"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55"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grpSp>
      <p:grpSp>
        <p:nvGrpSpPr>
          <p:cNvPr id="56" name="Groupe 538"/>
          <p:cNvGrpSpPr>
            <a:grpSpLocks/>
          </p:cNvGrpSpPr>
          <p:nvPr/>
        </p:nvGrpSpPr>
        <p:grpSpPr bwMode="auto">
          <a:xfrm>
            <a:off x="6032829" y="5887150"/>
            <a:ext cx="649287"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57"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58"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59"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60"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61"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62"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63"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64"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65"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66"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grpSp>
      <p:grpSp>
        <p:nvGrpSpPr>
          <p:cNvPr id="67" name="Groupe 704"/>
          <p:cNvGrpSpPr>
            <a:grpSpLocks/>
          </p:cNvGrpSpPr>
          <p:nvPr/>
        </p:nvGrpSpPr>
        <p:grpSpPr bwMode="auto">
          <a:xfrm>
            <a:off x="6896925" y="5671126"/>
            <a:ext cx="307975"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68"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69"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sp>
          <p:nvSpPr>
            <p:cNvPr id="70"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a:defRPr/>
              </a:pPr>
              <a:endParaRPr lang="en-US">
                <a:latin typeface="Arial" charset="0"/>
                <a:cs typeface="Arial" charset="0"/>
              </a:endParaRPr>
            </a:p>
          </p:txBody>
        </p:sp>
      </p:grpSp>
      <p:sp>
        <p:nvSpPr>
          <p:cNvPr id="71" name="Freeform 407"/>
          <p:cNvSpPr>
            <a:spLocks/>
          </p:cNvSpPr>
          <p:nvPr/>
        </p:nvSpPr>
        <p:spPr bwMode="auto">
          <a:xfrm>
            <a:off x="7256965" y="5743134"/>
            <a:ext cx="744538" cy="495300"/>
          </a:xfrm>
          <a:custGeom>
            <a:avLst/>
            <a:gdLst>
              <a:gd name="T0" fmla="*/ 744538 w 242"/>
              <a:gd name="T1" fmla="*/ 443163 h 152"/>
              <a:gd name="T2" fmla="*/ 744538 w 242"/>
              <a:gd name="T3" fmla="*/ 443163 h 152"/>
              <a:gd name="T4" fmla="*/ 738385 w 242"/>
              <a:gd name="T5" fmla="*/ 462714 h 152"/>
              <a:gd name="T6" fmla="*/ 732232 w 242"/>
              <a:gd name="T7" fmla="*/ 479007 h 152"/>
              <a:gd name="T8" fmla="*/ 710695 w 242"/>
              <a:gd name="T9" fmla="*/ 492041 h 152"/>
              <a:gd name="T10" fmla="*/ 692236 w 242"/>
              <a:gd name="T11" fmla="*/ 495300 h 152"/>
              <a:gd name="T12" fmla="*/ 49226 w 242"/>
              <a:gd name="T13" fmla="*/ 495300 h 152"/>
              <a:gd name="T14" fmla="*/ 49226 w 242"/>
              <a:gd name="T15" fmla="*/ 495300 h 152"/>
              <a:gd name="T16" fmla="*/ 30766 w 242"/>
              <a:gd name="T17" fmla="*/ 492041 h 152"/>
              <a:gd name="T18" fmla="*/ 15383 w 242"/>
              <a:gd name="T19" fmla="*/ 479007 h 152"/>
              <a:gd name="T20" fmla="*/ 3077 w 242"/>
              <a:gd name="T21" fmla="*/ 462714 h 152"/>
              <a:gd name="T22" fmla="*/ 0 w 242"/>
              <a:gd name="T23" fmla="*/ 443163 h 152"/>
              <a:gd name="T24" fmla="*/ 676853 w 242"/>
              <a:gd name="T25" fmla="*/ 443163 h 152"/>
              <a:gd name="T26" fmla="*/ 676853 w 242"/>
              <a:gd name="T27" fmla="*/ 0 h 152"/>
              <a:gd name="T28" fmla="*/ 64609 w 242"/>
              <a:gd name="T29" fmla="*/ 0 h 152"/>
              <a:gd name="T30" fmla="*/ 64609 w 242"/>
              <a:gd name="T31" fmla="*/ 381251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endParaRPr lang="en-US"/>
          </a:p>
        </p:txBody>
      </p:sp>
      <p:sp>
        <p:nvSpPr>
          <p:cNvPr id="72" name="Multiply 71"/>
          <p:cNvSpPr/>
          <p:nvPr/>
        </p:nvSpPr>
        <p:spPr>
          <a:xfrm>
            <a:off x="6896925" y="5671126"/>
            <a:ext cx="864096" cy="43204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e 363"/>
          <p:cNvGrpSpPr>
            <a:grpSpLocks/>
          </p:cNvGrpSpPr>
          <p:nvPr/>
        </p:nvGrpSpPr>
        <p:grpSpPr bwMode="auto">
          <a:xfrm>
            <a:off x="8121061" y="5815142"/>
            <a:ext cx="509588" cy="396875"/>
            <a:chOff x="2809851" y="612576"/>
            <a:chExt cx="323850" cy="238125"/>
          </a:xfrm>
        </p:grpSpPr>
        <p:sp>
          <p:nvSpPr>
            <p:cNvPr id="74" name="Freeform 70"/>
            <p:cNvSpPr>
              <a:spLocks/>
            </p:cNvSpPr>
            <p:nvPr/>
          </p:nvSpPr>
          <p:spPr bwMode="auto">
            <a:xfrm>
              <a:off x="2893989" y="645914"/>
              <a:ext cx="142875" cy="204787"/>
            </a:xfrm>
            <a:custGeom>
              <a:avLst/>
              <a:gdLst>
                <a:gd name="T0" fmla="*/ 46037 w 90"/>
                <a:gd name="T1" fmla="*/ 0 h 129"/>
                <a:gd name="T2" fmla="*/ 46037 w 90"/>
                <a:gd name="T3" fmla="*/ 0 h 129"/>
                <a:gd name="T4" fmla="*/ 47625 w 90"/>
                <a:gd name="T5" fmla="*/ 6350 h 129"/>
                <a:gd name="T6" fmla="*/ 49212 w 90"/>
                <a:gd name="T7" fmla="*/ 12700 h 129"/>
                <a:gd name="T8" fmla="*/ 53975 w 90"/>
                <a:gd name="T9" fmla="*/ 15875 h 129"/>
                <a:gd name="T10" fmla="*/ 60325 w 90"/>
                <a:gd name="T11" fmla="*/ 19050 h 129"/>
                <a:gd name="T12" fmla="*/ 60325 w 90"/>
                <a:gd name="T13" fmla="*/ 149225 h 129"/>
                <a:gd name="T14" fmla="*/ 60325 w 90"/>
                <a:gd name="T15" fmla="*/ 149225 h 129"/>
                <a:gd name="T16" fmla="*/ 52388 w 90"/>
                <a:gd name="T17" fmla="*/ 152400 h 129"/>
                <a:gd name="T18" fmla="*/ 44450 w 90"/>
                <a:gd name="T19" fmla="*/ 158750 h 129"/>
                <a:gd name="T20" fmla="*/ 39687 w 90"/>
                <a:gd name="T21" fmla="*/ 165100 h 129"/>
                <a:gd name="T22" fmla="*/ 39687 w 90"/>
                <a:gd name="T23" fmla="*/ 173037 h 129"/>
                <a:gd name="T24" fmla="*/ 39687 w 90"/>
                <a:gd name="T25" fmla="*/ 173037 h 129"/>
                <a:gd name="T26" fmla="*/ 39687 w 90"/>
                <a:gd name="T27" fmla="*/ 174625 h 129"/>
                <a:gd name="T28" fmla="*/ 0 w 90"/>
                <a:gd name="T29" fmla="*/ 174625 h 129"/>
                <a:gd name="T30" fmla="*/ 0 w 90"/>
                <a:gd name="T31" fmla="*/ 204787 h 129"/>
                <a:gd name="T32" fmla="*/ 142875 w 90"/>
                <a:gd name="T33" fmla="*/ 20478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endParaRPr lang="en-US"/>
            </a:p>
          </p:txBody>
        </p:sp>
        <p:sp>
          <p:nvSpPr>
            <p:cNvPr id="75" name="Freeform 71"/>
            <p:cNvSpPr>
              <a:spLocks/>
            </p:cNvSpPr>
            <p:nvPr/>
          </p:nvSpPr>
          <p:spPr bwMode="auto">
            <a:xfrm>
              <a:off x="2809851" y="612576"/>
              <a:ext cx="323850" cy="180975"/>
            </a:xfrm>
            <a:custGeom>
              <a:avLst/>
              <a:gdLst>
                <a:gd name="T0" fmla="*/ 320675 w 204"/>
                <a:gd name="T1" fmla="*/ 134938 h 114"/>
                <a:gd name="T2" fmla="*/ 323850 w 204"/>
                <a:gd name="T3" fmla="*/ 142875 h 114"/>
                <a:gd name="T4" fmla="*/ 323850 w 204"/>
                <a:gd name="T5" fmla="*/ 150813 h 114"/>
                <a:gd name="T6" fmla="*/ 314325 w 204"/>
                <a:gd name="T7" fmla="*/ 165100 h 114"/>
                <a:gd name="T8" fmla="*/ 298450 w 204"/>
                <a:gd name="T9" fmla="*/ 174625 h 114"/>
                <a:gd name="T10" fmla="*/ 280988 w 204"/>
                <a:gd name="T11" fmla="*/ 177800 h 114"/>
                <a:gd name="T12" fmla="*/ 271463 w 204"/>
                <a:gd name="T13" fmla="*/ 180975 h 114"/>
                <a:gd name="T14" fmla="*/ 249238 w 204"/>
                <a:gd name="T15" fmla="*/ 176213 h 114"/>
                <a:gd name="T16" fmla="*/ 233363 w 204"/>
                <a:gd name="T17" fmla="*/ 168275 h 114"/>
                <a:gd name="T18" fmla="*/ 220663 w 204"/>
                <a:gd name="T19" fmla="*/ 155575 h 114"/>
                <a:gd name="T20" fmla="*/ 215900 w 204"/>
                <a:gd name="T21" fmla="*/ 142875 h 114"/>
                <a:gd name="T22" fmla="*/ 219075 w 204"/>
                <a:gd name="T23" fmla="*/ 131763 h 114"/>
                <a:gd name="T24" fmla="*/ 236538 w 204"/>
                <a:gd name="T25" fmla="*/ 85725 h 114"/>
                <a:gd name="T26" fmla="*/ 263525 w 204"/>
                <a:gd name="T27" fmla="*/ 30163 h 114"/>
                <a:gd name="T28" fmla="*/ 236538 w 204"/>
                <a:gd name="T29" fmla="*/ 12700 h 114"/>
                <a:gd name="T30" fmla="*/ 206375 w 204"/>
                <a:gd name="T31" fmla="*/ 7938 h 114"/>
                <a:gd name="T32" fmla="*/ 192087 w 204"/>
                <a:gd name="T33" fmla="*/ 7938 h 114"/>
                <a:gd name="T34" fmla="*/ 177800 w 204"/>
                <a:gd name="T35" fmla="*/ 11113 h 114"/>
                <a:gd name="T36" fmla="*/ 168275 w 204"/>
                <a:gd name="T37" fmla="*/ 1588 h 114"/>
                <a:gd name="T38" fmla="*/ 155575 w 204"/>
                <a:gd name="T39" fmla="*/ 0 h 114"/>
                <a:gd name="T40" fmla="*/ 147638 w 204"/>
                <a:gd name="T41" fmla="*/ 0 h 114"/>
                <a:gd name="T42" fmla="*/ 136525 w 204"/>
                <a:gd name="T43" fmla="*/ 4763 h 114"/>
                <a:gd name="T44" fmla="*/ 131763 w 204"/>
                <a:gd name="T45" fmla="*/ 11113 h 114"/>
                <a:gd name="T46" fmla="*/ 103188 w 204"/>
                <a:gd name="T47" fmla="*/ 7938 h 114"/>
                <a:gd name="T48" fmla="*/ 87312 w 204"/>
                <a:gd name="T49" fmla="*/ 7938 h 114"/>
                <a:gd name="T50" fmla="*/ 60325 w 204"/>
                <a:gd name="T51" fmla="*/ 19050 h 114"/>
                <a:gd name="T52" fmla="*/ 47625 w 204"/>
                <a:gd name="T53" fmla="*/ 30163 h 114"/>
                <a:gd name="T54" fmla="*/ 7938 w 204"/>
                <a:gd name="T55" fmla="*/ 120650 h 114"/>
                <a:gd name="T56" fmla="*/ 0 w 204"/>
                <a:gd name="T57" fmla="*/ 142875 h 114"/>
                <a:gd name="T58" fmla="*/ 1588 w 204"/>
                <a:gd name="T59" fmla="*/ 150813 h 114"/>
                <a:gd name="T60" fmla="*/ 9525 w 204"/>
                <a:gd name="T61" fmla="*/ 165100 h 114"/>
                <a:gd name="T62" fmla="*/ 23812 w 204"/>
                <a:gd name="T63" fmla="*/ 174625 h 114"/>
                <a:gd name="T64" fmla="*/ 42862 w 204"/>
                <a:gd name="T65" fmla="*/ 177800 h 114"/>
                <a:gd name="T66" fmla="*/ 53975 w 204"/>
                <a:gd name="T67" fmla="*/ 180975 h 114"/>
                <a:gd name="T68" fmla="*/ 73025 w 204"/>
                <a:gd name="T69" fmla="*/ 176213 h 114"/>
                <a:gd name="T70" fmla="*/ 92075 w 204"/>
                <a:gd name="T71" fmla="*/ 168275 h 114"/>
                <a:gd name="T72" fmla="*/ 101600 w 204"/>
                <a:gd name="T73" fmla="*/ 155575 h 114"/>
                <a:gd name="T74" fmla="*/ 106363 w 204"/>
                <a:gd name="T75" fmla="*/ 142875 h 114"/>
                <a:gd name="T76" fmla="*/ 106363 w 204"/>
                <a:gd name="T77" fmla="*/ 134938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endParaRPr lang="en-US"/>
            </a:p>
          </p:txBody>
        </p:sp>
      </p:grpSp>
      <p:grpSp>
        <p:nvGrpSpPr>
          <p:cNvPr id="76" name="Groupe 91"/>
          <p:cNvGrpSpPr/>
          <p:nvPr/>
        </p:nvGrpSpPr>
        <p:grpSpPr>
          <a:xfrm>
            <a:off x="8697125" y="5455102"/>
            <a:ext cx="834736" cy="763266"/>
            <a:chOff x="6861828" y="2094226"/>
            <a:chExt cx="352439" cy="322261"/>
          </a:xfrm>
        </p:grpSpPr>
        <p:sp>
          <p:nvSpPr>
            <p:cNvPr id="77" name="Freeform 579"/>
            <p:cNvSpPr>
              <a:spLocks/>
            </p:cNvSpPr>
            <p:nvPr/>
          </p:nvSpPr>
          <p:spPr bwMode="auto">
            <a:xfrm>
              <a:off x="7038053" y="2097401"/>
              <a:ext cx="176214" cy="179387"/>
            </a:xfrm>
            <a:custGeom>
              <a:avLst/>
              <a:gdLst/>
              <a:ahLst/>
              <a:cxnLst>
                <a:cxn ang="0">
                  <a:pos x="131" y="135"/>
                </a:cxn>
                <a:cxn ang="0">
                  <a:pos x="107" y="92"/>
                </a:cxn>
                <a:cxn ang="0">
                  <a:pos x="79" y="44"/>
                </a:cxn>
                <a:cxn ang="0">
                  <a:pos x="87" y="25"/>
                </a:cxn>
                <a:cxn ang="0">
                  <a:pos x="71" y="4"/>
                </a:cxn>
                <a:cxn ang="0">
                  <a:pos x="55" y="25"/>
                </a:cxn>
                <a:cxn ang="0">
                  <a:pos x="64" y="44"/>
                </a:cxn>
                <a:cxn ang="0">
                  <a:pos x="43" y="53"/>
                </a:cxn>
                <a:cxn ang="0">
                  <a:pos x="17" y="43"/>
                </a:cxn>
                <a:cxn ang="0">
                  <a:pos x="0" y="0"/>
                </a:cxn>
              </a:cxnLst>
              <a:rect l="0" t="0" r="r" b="b"/>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580"/>
            <p:cNvSpPr>
              <a:spLocks/>
            </p:cNvSpPr>
            <p:nvPr/>
          </p:nvSpPr>
          <p:spPr bwMode="auto">
            <a:xfrm>
              <a:off x="7090437" y="2192650"/>
              <a:ext cx="73025" cy="223837"/>
            </a:xfrm>
            <a:custGeom>
              <a:avLst/>
              <a:gdLst/>
              <a:ahLst/>
              <a:cxnLst>
                <a:cxn ang="0">
                  <a:pos x="54" y="49"/>
                </a:cxn>
                <a:cxn ang="0">
                  <a:pos x="53" y="166"/>
                </a:cxn>
                <a:cxn ang="0">
                  <a:pos x="43" y="166"/>
                </a:cxn>
                <a:cxn ang="0">
                  <a:pos x="33" y="57"/>
                </a:cxn>
                <a:cxn ang="0">
                  <a:pos x="9" y="167"/>
                </a:cxn>
                <a:cxn ang="0">
                  <a:pos x="0" y="166"/>
                </a:cxn>
                <a:cxn ang="0">
                  <a:pos x="11" y="48"/>
                </a:cxn>
                <a:cxn ang="0">
                  <a:pos x="9" y="0"/>
                </a:cxn>
              </a:cxnLst>
              <a:rect l="0" t="0" r="r" b="b"/>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Line 581"/>
            <p:cNvSpPr>
              <a:spLocks noChangeShapeType="1"/>
            </p:cNvSpPr>
            <p:nvPr/>
          </p:nvSpPr>
          <p:spPr bwMode="auto">
            <a:xfrm>
              <a:off x="6963437" y="2173600"/>
              <a:ext cx="1588" cy="1588"/>
            </a:xfrm>
            <a:prstGeom prst="line">
              <a:avLst/>
            </a:pr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582"/>
            <p:cNvSpPr>
              <a:spLocks/>
            </p:cNvSpPr>
            <p:nvPr/>
          </p:nvSpPr>
          <p:spPr bwMode="auto">
            <a:xfrm>
              <a:off x="6949150" y="2178362"/>
              <a:ext cx="20638" cy="169863"/>
            </a:xfrm>
            <a:custGeom>
              <a:avLst/>
              <a:gdLst/>
              <a:ahLst/>
              <a:cxnLst>
                <a:cxn ang="0">
                  <a:pos x="6" y="127"/>
                </a:cxn>
                <a:cxn ang="0">
                  <a:pos x="8" y="127"/>
                </a:cxn>
                <a:cxn ang="0">
                  <a:pos x="9" y="46"/>
                </a:cxn>
                <a:cxn ang="0">
                  <a:pos x="4" y="30"/>
                </a:cxn>
                <a:cxn ang="0">
                  <a:pos x="5" y="10"/>
                </a:cxn>
                <a:cxn ang="0">
                  <a:pos x="8" y="0"/>
                </a:cxn>
              </a:cxnLst>
              <a:rect l="0" t="0" r="r" b="b"/>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Line 583"/>
            <p:cNvSpPr>
              <a:spLocks noChangeShapeType="1"/>
            </p:cNvSpPr>
            <p:nvPr/>
          </p:nvSpPr>
          <p:spPr bwMode="auto">
            <a:xfrm flipV="1">
              <a:off x="6925337" y="2348224"/>
              <a:ext cx="12700" cy="1588"/>
            </a:xfrm>
            <a:prstGeom prst="line">
              <a:avLst/>
            </a:pr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584"/>
            <p:cNvSpPr>
              <a:spLocks noChangeShapeType="1"/>
            </p:cNvSpPr>
            <p:nvPr/>
          </p:nvSpPr>
          <p:spPr bwMode="auto">
            <a:xfrm>
              <a:off x="6895175" y="2348224"/>
              <a:ext cx="9525" cy="1588"/>
            </a:xfrm>
            <a:prstGeom prst="line">
              <a:avLst/>
            </a:pr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585"/>
            <p:cNvSpPr>
              <a:spLocks/>
            </p:cNvSpPr>
            <p:nvPr/>
          </p:nvSpPr>
          <p:spPr bwMode="auto">
            <a:xfrm>
              <a:off x="6895175" y="2176775"/>
              <a:ext cx="19050" cy="171450"/>
            </a:xfrm>
            <a:custGeom>
              <a:avLst/>
              <a:gdLst/>
              <a:ahLst/>
              <a:cxnLst>
                <a:cxn ang="0">
                  <a:pos x="9" y="0"/>
                </a:cxn>
                <a:cxn ang="0">
                  <a:pos x="13" y="11"/>
                </a:cxn>
                <a:cxn ang="0">
                  <a:pos x="14" y="17"/>
                </a:cxn>
                <a:cxn ang="0">
                  <a:pos x="9" y="35"/>
                </a:cxn>
                <a:cxn ang="0">
                  <a:pos x="8" y="102"/>
                </a:cxn>
                <a:cxn ang="0">
                  <a:pos x="0" y="128"/>
                </a:cxn>
              </a:cxnLst>
              <a:rect l="0" t="0" r="r" b="b"/>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586"/>
            <p:cNvSpPr>
              <a:spLocks/>
            </p:cNvSpPr>
            <p:nvPr/>
          </p:nvSpPr>
          <p:spPr bwMode="auto">
            <a:xfrm>
              <a:off x="6938037" y="2349811"/>
              <a:ext cx="31750" cy="61913"/>
            </a:xfrm>
            <a:custGeom>
              <a:avLst/>
              <a:gdLst/>
              <a:ahLst/>
              <a:cxnLst>
                <a:cxn ang="0">
                  <a:pos x="0" y="0"/>
                </a:cxn>
                <a:cxn ang="0">
                  <a:pos x="7" y="46"/>
                </a:cxn>
                <a:cxn ang="0">
                  <a:pos x="23" y="47"/>
                </a:cxn>
                <a:cxn ang="0">
                  <a:pos x="11" y="31"/>
                </a:cxn>
                <a:cxn ang="0">
                  <a:pos x="12" y="10"/>
                </a:cxn>
                <a:cxn ang="0">
                  <a:pos x="14" y="0"/>
                </a:cxn>
              </a:cxnLst>
              <a:rect l="0" t="0" r="r" b="b"/>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587"/>
            <p:cNvSpPr>
              <a:spLocks/>
            </p:cNvSpPr>
            <p:nvPr/>
          </p:nvSpPr>
          <p:spPr bwMode="auto">
            <a:xfrm>
              <a:off x="6861828" y="2094226"/>
              <a:ext cx="171450" cy="136525"/>
            </a:xfrm>
            <a:custGeom>
              <a:avLst/>
              <a:gdLst/>
              <a:ahLst/>
              <a:cxnLst>
                <a:cxn ang="0">
                  <a:pos x="0" y="102"/>
                </a:cxn>
                <a:cxn ang="0">
                  <a:pos x="23" y="78"/>
                </a:cxn>
                <a:cxn ang="0">
                  <a:pos x="48" y="38"/>
                </a:cxn>
                <a:cxn ang="0">
                  <a:pos x="40" y="21"/>
                </a:cxn>
                <a:cxn ang="0">
                  <a:pos x="53" y="4"/>
                </a:cxn>
                <a:cxn ang="0">
                  <a:pos x="67" y="21"/>
                </a:cxn>
                <a:cxn ang="0">
                  <a:pos x="59" y="38"/>
                </a:cxn>
                <a:cxn ang="0">
                  <a:pos x="82" y="49"/>
                </a:cxn>
                <a:cxn ang="0">
                  <a:pos x="114" y="44"/>
                </a:cxn>
                <a:cxn ang="0">
                  <a:pos x="128" y="0"/>
                </a:cxn>
              </a:cxnLst>
              <a:rect l="0" t="0" r="r" b="b"/>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588"/>
            <p:cNvSpPr>
              <a:spLocks/>
            </p:cNvSpPr>
            <p:nvPr/>
          </p:nvSpPr>
          <p:spPr bwMode="auto">
            <a:xfrm>
              <a:off x="6907849" y="2348231"/>
              <a:ext cx="26988" cy="63500"/>
            </a:xfrm>
            <a:custGeom>
              <a:avLst/>
              <a:gdLst/>
              <a:ahLst/>
              <a:cxnLst>
                <a:cxn ang="0">
                  <a:pos x="0" y="0"/>
                </a:cxn>
                <a:cxn ang="0">
                  <a:pos x="4" y="47"/>
                </a:cxn>
                <a:cxn ang="0">
                  <a:pos x="20" y="48"/>
                </a:cxn>
                <a:cxn ang="0">
                  <a:pos x="11" y="32"/>
                </a:cxn>
                <a:cxn ang="0">
                  <a:pos x="12" y="11"/>
                </a:cxn>
                <a:cxn ang="0">
                  <a:pos x="14" y="1"/>
                </a:cxn>
              </a:cxnLst>
              <a:rect l="0" t="0" r="r" b="b"/>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rgbClr val="BDBD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7" name="Rectangle 5"/>
          <p:cNvSpPr>
            <a:spLocks noGrp="1" noChangeArrowheads="1"/>
          </p:cNvSpPr>
          <p:nvPr>
            <p:ph idx="4294967295"/>
          </p:nvPr>
        </p:nvSpPr>
        <p:spPr>
          <a:xfrm>
            <a:off x="2144397" y="1062614"/>
            <a:ext cx="7290197" cy="4536504"/>
          </a:xfrm>
          <a:prstGeom prst="rect">
            <a:avLst/>
          </a:prstGeom>
        </p:spPr>
        <p:txBody>
          <a:bodyPr>
            <a:normAutofit lnSpcReduction="10000"/>
          </a:bodyPr>
          <a:lstStyle/>
          <a:p>
            <a:pPr marL="342900" indent="-342900">
              <a:lnSpc>
                <a:spcPct val="90000"/>
              </a:lnSpc>
              <a:buSzPct val="50000"/>
              <a:buFont typeface="Wingdings" pitchFamily="2" charset="2"/>
              <a:buChar char="l"/>
            </a:pPr>
            <a:endParaRPr lang="en-US" sz="2000" dirty="0" smtClean="0">
              <a:solidFill>
                <a:srgbClr val="000000"/>
              </a:solidFill>
            </a:endParaRPr>
          </a:p>
          <a:p>
            <a:pPr marL="342900" indent="-342900">
              <a:lnSpc>
                <a:spcPct val="90000"/>
              </a:lnSpc>
              <a:buSzPct val="50000"/>
              <a:buFont typeface="Wingdings" pitchFamily="2" charset="2"/>
              <a:buChar char="l"/>
            </a:pPr>
            <a:r>
              <a:rPr lang="en-US" sz="2000" dirty="0" smtClean="0">
                <a:solidFill>
                  <a:srgbClr val="000000"/>
                </a:solidFill>
              </a:rPr>
              <a:t>Everyone participates </a:t>
            </a:r>
          </a:p>
          <a:p>
            <a:pPr marL="342900" indent="-342900">
              <a:lnSpc>
                <a:spcPct val="90000"/>
              </a:lnSpc>
              <a:buSzPct val="50000"/>
              <a:buFont typeface="Wingdings" pitchFamily="2" charset="2"/>
              <a:buChar char="l"/>
            </a:pPr>
            <a:r>
              <a:rPr lang="en-US" sz="2000" dirty="0" smtClean="0">
                <a:solidFill>
                  <a:srgbClr val="000000"/>
                </a:solidFill>
              </a:rPr>
              <a:t>Respect individual opinions and diversities</a:t>
            </a:r>
          </a:p>
          <a:p>
            <a:pPr marL="342900" indent="-342900">
              <a:lnSpc>
                <a:spcPct val="90000"/>
              </a:lnSpc>
              <a:buSzPct val="50000"/>
              <a:buFont typeface="Wingdings" pitchFamily="2" charset="2"/>
              <a:buChar char="l"/>
            </a:pPr>
            <a:r>
              <a:rPr lang="en-US" sz="2000" dirty="0" smtClean="0">
                <a:solidFill>
                  <a:srgbClr val="000000"/>
                </a:solidFill>
              </a:rPr>
              <a:t>Be open and honest</a:t>
            </a:r>
          </a:p>
          <a:p>
            <a:pPr marL="342900" indent="-342900">
              <a:lnSpc>
                <a:spcPct val="90000"/>
              </a:lnSpc>
              <a:buSzPct val="50000"/>
              <a:buFont typeface="Wingdings" pitchFamily="2" charset="2"/>
              <a:buChar char="l"/>
            </a:pPr>
            <a:r>
              <a:rPr lang="en-US" sz="2000" dirty="0" smtClean="0">
                <a:solidFill>
                  <a:srgbClr val="000000"/>
                </a:solidFill>
              </a:rPr>
              <a:t>Give headlines, be concise</a:t>
            </a:r>
          </a:p>
          <a:p>
            <a:pPr marL="342900" indent="-342900">
              <a:lnSpc>
                <a:spcPct val="90000"/>
              </a:lnSpc>
              <a:buSzPct val="50000"/>
              <a:buFont typeface="Wingdings" pitchFamily="2" charset="2"/>
              <a:buChar char="l"/>
            </a:pPr>
            <a:r>
              <a:rPr lang="en-US" sz="2000" dirty="0" smtClean="0">
                <a:solidFill>
                  <a:srgbClr val="000000"/>
                </a:solidFill>
              </a:rPr>
              <a:t>One speaker at a time</a:t>
            </a:r>
          </a:p>
          <a:p>
            <a:pPr marL="342900" indent="-342900">
              <a:lnSpc>
                <a:spcPct val="90000"/>
              </a:lnSpc>
              <a:buSzPct val="50000"/>
              <a:buFont typeface="Wingdings" pitchFamily="2" charset="2"/>
              <a:buChar char="l"/>
            </a:pPr>
            <a:r>
              <a:rPr lang="en-US" sz="2000" dirty="0" smtClean="0">
                <a:solidFill>
                  <a:srgbClr val="000000"/>
                </a:solidFill>
              </a:rPr>
              <a:t>Make language a non-issue</a:t>
            </a:r>
          </a:p>
          <a:p>
            <a:pPr marL="342900" indent="-342900">
              <a:lnSpc>
                <a:spcPct val="90000"/>
              </a:lnSpc>
              <a:buSzPct val="50000"/>
              <a:buFont typeface="Wingdings" pitchFamily="2" charset="2"/>
              <a:buChar char="l"/>
            </a:pPr>
            <a:r>
              <a:rPr lang="en-US" sz="2000" dirty="0" smtClean="0">
                <a:solidFill>
                  <a:srgbClr val="000000"/>
                </a:solidFill>
              </a:rPr>
              <a:t>Stick to time contracts</a:t>
            </a:r>
          </a:p>
          <a:p>
            <a:pPr marL="342900" indent="-342900">
              <a:lnSpc>
                <a:spcPct val="90000"/>
              </a:lnSpc>
              <a:buSzPct val="50000"/>
              <a:buFont typeface="Wingdings" pitchFamily="2" charset="2"/>
              <a:buChar char="l"/>
            </a:pPr>
            <a:r>
              <a:rPr lang="en-US" sz="2000" dirty="0" smtClean="0">
                <a:solidFill>
                  <a:srgbClr val="000000"/>
                </a:solidFill>
              </a:rPr>
              <a:t>Seek first to understand, and then to be understood</a:t>
            </a:r>
          </a:p>
          <a:p>
            <a:pPr marL="342900" indent="-342900">
              <a:lnSpc>
                <a:spcPct val="90000"/>
              </a:lnSpc>
              <a:buSzPct val="50000"/>
              <a:buFont typeface="Wingdings" pitchFamily="2" charset="2"/>
              <a:buChar char="l"/>
            </a:pPr>
            <a:r>
              <a:rPr lang="en-US" sz="2000" dirty="0" smtClean="0">
                <a:solidFill>
                  <a:srgbClr val="000000"/>
                </a:solidFill>
              </a:rPr>
              <a:t>Clean desk / room policy</a:t>
            </a:r>
          </a:p>
          <a:p>
            <a:pPr marL="342900" indent="-342900">
              <a:lnSpc>
                <a:spcPct val="90000"/>
              </a:lnSpc>
              <a:buSzPct val="50000"/>
              <a:buFont typeface="Wingdings" pitchFamily="2" charset="2"/>
              <a:buChar char="l"/>
            </a:pPr>
            <a:r>
              <a:rPr lang="en-US" sz="2000" dirty="0" smtClean="0">
                <a:solidFill>
                  <a:srgbClr val="000000"/>
                </a:solidFill>
              </a:rPr>
              <a:t>No mobile phone, no computer</a:t>
            </a:r>
          </a:p>
          <a:p>
            <a:pPr marL="342900" indent="-342900">
              <a:lnSpc>
                <a:spcPct val="90000"/>
              </a:lnSpc>
              <a:buSzPct val="50000"/>
              <a:buFont typeface="Wingdings" pitchFamily="2" charset="2"/>
              <a:buChar char="l"/>
            </a:pPr>
            <a:r>
              <a:rPr lang="en-US" sz="2000" dirty="0" smtClean="0">
                <a:solidFill>
                  <a:srgbClr val="000000"/>
                </a:solidFill>
              </a:rPr>
              <a:t>Clients &amp; Leadership are often here, please remember that</a:t>
            </a:r>
          </a:p>
          <a:p>
            <a:pPr marL="342900" indent="-342900">
              <a:lnSpc>
                <a:spcPct val="90000"/>
              </a:lnSpc>
              <a:buSzPct val="50000"/>
              <a:buFont typeface="Wingdings" pitchFamily="2" charset="2"/>
              <a:buChar char="l"/>
            </a:pPr>
            <a:r>
              <a:rPr lang="en-US" sz="2000" dirty="0" smtClean="0">
                <a:solidFill>
                  <a:srgbClr val="000000"/>
                </a:solidFill>
              </a:rPr>
              <a:t>Maintain a spirit of fun and enthusiasm</a:t>
            </a:r>
          </a:p>
        </p:txBody>
      </p:sp>
    </p:spTree>
    <p:extLst>
      <p:ext uri="{BB962C8B-B14F-4D97-AF65-F5344CB8AC3E}">
        <p14:creationId xmlns="" xmlns:p14="http://schemas.microsoft.com/office/powerpoint/2010/main" val="31743569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dirty="0" smtClean="0"/>
              <a:t>Authorization code grant flow</a:t>
            </a:r>
          </a:p>
        </p:txBody>
      </p:sp>
      <p:graphicFrame>
        <p:nvGraphicFramePr>
          <p:cNvPr id="3" name="Diagram 2"/>
          <p:cNvGraphicFramePr/>
          <p:nvPr>
            <p:extLst>
              <p:ext uri="{D42A27DB-BD31-4B8C-83A1-F6EECF244321}">
                <p14:modId xmlns="" xmlns:p14="http://schemas.microsoft.com/office/powerpoint/2010/main" val="3704048938"/>
              </p:ext>
            </p:extLst>
          </p:nvPr>
        </p:nvGraphicFramePr>
        <p:xfrm>
          <a:off x="2032000" y="1178074"/>
          <a:ext cx="8128000" cy="4373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277587" y="5633358"/>
            <a:ext cx="11625942" cy="620486"/>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r>
              <a:rPr lang="en-US" altLang="en-US" sz="1600" smtClean="0"/>
              <a:t>Post Body: grant_type=authorization_code &amp;code=CODE_FROM_QUERY_STRING &amp;redirect_uri=REDIRECT_URI &amp;client_id=YOUR_CLIENT_ID &amp;client_secret=YOUR_CLIENT_SECRET </a:t>
            </a:r>
            <a:endParaRPr lang="en-US" altLang="en-US" sz="1600" dirty="0"/>
          </a:p>
        </p:txBody>
      </p:sp>
    </p:spTree>
    <p:extLst>
      <p:ext uri="{BB962C8B-B14F-4D97-AF65-F5344CB8AC3E}">
        <p14:creationId xmlns="" xmlns:p14="http://schemas.microsoft.com/office/powerpoint/2010/main" val="4243754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smtClean="0"/>
              <a:t>Authorization code grant flow</a:t>
            </a:r>
          </a:p>
        </p:txBody>
      </p:sp>
      <p:sp>
        <p:nvSpPr>
          <p:cNvPr id="2" name="Rectangle 1"/>
          <p:cNvSpPr/>
          <p:nvPr/>
        </p:nvSpPr>
        <p:spPr>
          <a:xfrm>
            <a:off x="1208314" y="1534886"/>
            <a:ext cx="10042072" cy="4620985"/>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altLang="en-US" sz="2400" dirty="0" smtClean="0"/>
              <a:t>Your server gets a response like the following { </a:t>
            </a:r>
          </a:p>
          <a:p>
            <a:r>
              <a:rPr lang="en-US" altLang="en-US" sz="2400" dirty="0" smtClean="0"/>
              <a:t>     "access_token":"RsT5OjbzRn430zqMLgV3Ia", "</a:t>
            </a:r>
            <a:r>
              <a:rPr lang="en-US" altLang="en-US" sz="2400" dirty="0" err="1" smtClean="0"/>
              <a:t>token_type":"bearer</a:t>
            </a:r>
            <a:r>
              <a:rPr lang="en-US" altLang="en-US" sz="2400" dirty="0" smtClean="0"/>
              <a:t>", </a:t>
            </a:r>
          </a:p>
          <a:p>
            <a:r>
              <a:rPr lang="en-US" altLang="en-US" sz="2400" dirty="0" smtClean="0"/>
              <a:t>	"expires_in":3600, </a:t>
            </a:r>
          </a:p>
          <a:p>
            <a:r>
              <a:rPr lang="en-US" altLang="en-US" sz="2400" dirty="0" smtClean="0"/>
              <a:t>	"refresh_token":"e1qoXg7Ik2RRua48lXIV" </a:t>
            </a:r>
          </a:p>
          <a:p>
            <a:r>
              <a:rPr lang="en-US" altLang="en-US" sz="2400" dirty="0" smtClean="0"/>
              <a:t>    } </a:t>
            </a:r>
          </a:p>
          <a:p>
            <a:r>
              <a:rPr lang="en-US" altLang="en-US" sz="2400" dirty="0" smtClean="0"/>
              <a:t>     or if there was an error </a:t>
            </a:r>
          </a:p>
          <a:p>
            <a:r>
              <a:rPr lang="en-US" altLang="en-US" sz="2400" dirty="0" smtClean="0"/>
              <a:t>     { </a:t>
            </a:r>
          </a:p>
          <a:p>
            <a:r>
              <a:rPr lang="en-US" altLang="en-US" sz="2400" dirty="0" smtClean="0"/>
              <a:t>     "error":"</a:t>
            </a:r>
            <a:r>
              <a:rPr lang="en-US" altLang="en-US" sz="2400" dirty="0" err="1" smtClean="0"/>
              <a:t>invalid_request</a:t>
            </a:r>
            <a:r>
              <a:rPr lang="en-US" altLang="en-US" sz="2400" dirty="0" smtClean="0"/>
              <a:t>" </a:t>
            </a:r>
          </a:p>
          <a:p>
            <a:r>
              <a:rPr lang="en-US" altLang="en-US" sz="2400" dirty="0" smtClean="0"/>
              <a:t>     }</a:t>
            </a:r>
            <a:endParaRPr lang="en-US" altLang="en-US" sz="2400" dirty="0"/>
          </a:p>
        </p:txBody>
      </p:sp>
    </p:spTree>
    <p:extLst>
      <p:ext uri="{BB962C8B-B14F-4D97-AF65-F5344CB8AC3E}">
        <p14:creationId xmlns="" xmlns:p14="http://schemas.microsoft.com/office/powerpoint/2010/main" val="2893920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dirty="0" smtClean="0"/>
              <a:t>Implicit Grant Flow</a:t>
            </a:r>
          </a:p>
        </p:txBody>
      </p:sp>
      <p:pic>
        <p:nvPicPr>
          <p:cNvPr id="28675" name="Picture 2" descr="D:\Users\atongiya\Desktop\implicit_flow.png"/>
          <p:cNvPicPr>
            <a:picLocks noGrp="1" noChangeAspect="1" noChangeArrowheads="1"/>
          </p:cNvPicPr>
          <p:nvPr>
            <p:ph idx="1"/>
          </p:nvPr>
        </p:nvPicPr>
        <p:blipFill>
          <a:blip r:embed="rId2" cstate="print">
            <a:extLst>
              <a:ext uri="{BEBA8EAE-BF5A-486C-A8C5-ECC9F3942E4B}">
                <a14:imgProps xmlns="" xmlns:a14="http://schemas.microsoft.com/office/drawing/2010/main">
                  <a14:imgLayer r:embed="rId3">
                    <a14:imgEffect>
                      <a14:saturation sat="400000"/>
                    </a14:imgEffect>
                  </a14:imgLayer>
                </a14:imgProps>
              </a:ext>
              <a:ext uri="{28A0092B-C50C-407E-A947-70E740481C1C}">
                <a14:useLocalDpi xmlns="" xmlns:a14="http://schemas.microsoft.com/office/drawing/2010/main" val="0"/>
              </a:ext>
            </a:extLst>
          </a:blip>
          <a:srcRect/>
          <a:stretch>
            <a:fillRect/>
          </a:stretch>
        </p:blipFill>
        <p:spPr>
          <a:xfrm>
            <a:off x="2293620" y="1191986"/>
            <a:ext cx="7833988" cy="5045527"/>
          </a:xfrm>
          <a:noFill/>
        </p:spPr>
      </p:pic>
    </p:spTree>
    <p:extLst>
      <p:ext uri="{BB962C8B-B14F-4D97-AF65-F5344CB8AC3E}">
        <p14:creationId xmlns="" xmlns:p14="http://schemas.microsoft.com/office/powerpoint/2010/main" val="2235070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Implicit grant flow</a:t>
            </a:r>
            <a:endParaRPr lang="en-US" altLang="en-US" dirty="0" smtClean="0"/>
          </a:p>
        </p:txBody>
      </p:sp>
      <p:graphicFrame>
        <p:nvGraphicFramePr>
          <p:cNvPr id="3" name="Diagram 2"/>
          <p:cNvGraphicFramePr/>
          <p:nvPr>
            <p:extLst>
              <p:ext uri="{D42A27DB-BD31-4B8C-83A1-F6EECF244321}">
                <p14:modId xmlns="" xmlns:p14="http://schemas.microsoft.com/office/powerpoint/2010/main" val="3035996962"/>
              </p:ext>
            </p:extLst>
          </p:nvPr>
        </p:nvGraphicFramePr>
        <p:xfrm>
          <a:off x="2146300" y="1537302"/>
          <a:ext cx="8128000" cy="4373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972688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Resource Owner password credentials flow</a:t>
            </a:r>
            <a:endParaRPr lang="en-US" altLang="en-US" dirty="0" smtClean="0"/>
          </a:p>
        </p:txBody>
      </p:sp>
      <p:pic>
        <p:nvPicPr>
          <p:cNvPr id="4" name="Picture 2"/>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1267616" y="1206331"/>
            <a:ext cx="9852145" cy="5045804"/>
          </a:xfrm>
          <a:noFill/>
        </p:spPr>
      </p:pic>
    </p:spTree>
    <p:extLst>
      <p:ext uri="{BB962C8B-B14F-4D97-AF65-F5344CB8AC3E}">
        <p14:creationId xmlns="" xmlns:p14="http://schemas.microsoft.com/office/powerpoint/2010/main" val="14951472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0343" y="1289705"/>
            <a:ext cx="10695214" cy="496413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smtClean="0">
              <a:solidFill>
                <a:schemeClr val="tx2">
                  <a:lumMod val="50000"/>
                </a:schemeClr>
              </a:solidFill>
            </a:endParaRPr>
          </a:p>
        </p:txBody>
      </p:sp>
      <p:sp>
        <p:nvSpPr>
          <p:cNvPr id="31746" name="Title 1"/>
          <p:cNvSpPr>
            <a:spLocks noGrp="1"/>
          </p:cNvSpPr>
          <p:nvPr>
            <p:ph type="title"/>
          </p:nvPr>
        </p:nvSpPr>
        <p:spPr/>
        <p:txBody>
          <a:bodyPr/>
          <a:lstStyle/>
          <a:p>
            <a:pPr eaLnBrk="1" hangingPunct="1"/>
            <a:r>
              <a:rPr lang="en-US" altLang="en-US" dirty="0"/>
              <a:t>Resource Owner password credentials flow</a:t>
            </a:r>
          </a:p>
        </p:txBody>
      </p:sp>
      <p:sp>
        <p:nvSpPr>
          <p:cNvPr id="31747" name="Content Placeholder 2"/>
          <p:cNvSpPr>
            <a:spLocks noGrp="1"/>
          </p:cNvSpPr>
          <p:nvPr>
            <p:ph idx="1"/>
          </p:nvPr>
        </p:nvSpPr>
        <p:spPr>
          <a:xfrm>
            <a:off x="1345079" y="1289706"/>
            <a:ext cx="11399302" cy="4774998"/>
          </a:xfrm>
        </p:spPr>
        <p:txBody>
          <a:bodyPr/>
          <a:lstStyle/>
          <a:p>
            <a:pPr marL="0" indent="0" eaLnBrk="1" hangingPunct="1">
              <a:buNone/>
            </a:pPr>
            <a:r>
              <a:rPr lang="en-US" altLang="en-US" sz="2000" dirty="0" smtClean="0"/>
              <a:t>POST:</a:t>
            </a:r>
            <a:endParaRPr lang="en-US" altLang="en-US" sz="2000" dirty="0"/>
          </a:p>
          <a:p>
            <a:pPr eaLnBrk="1" hangingPunct="1">
              <a:buFont typeface="Arial" panose="020B0604020202020204" pitchFamily="34" charset="0"/>
              <a:buNone/>
            </a:pPr>
            <a:r>
              <a:rPr lang="en-US" altLang="en-US" sz="2000" dirty="0"/>
              <a:t>https://api.example.com/oauth/token </a:t>
            </a:r>
          </a:p>
          <a:p>
            <a:pPr eaLnBrk="1" hangingPunct="1">
              <a:buFont typeface="Arial" panose="020B0604020202020204" pitchFamily="34" charset="0"/>
              <a:buNone/>
            </a:pPr>
            <a:r>
              <a:rPr lang="en-US" altLang="en-US" sz="2000" dirty="0"/>
              <a:t>Post Body: </a:t>
            </a:r>
          </a:p>
          <a:p>
            <a:pPr eaLnBrk="1" hangingPunct="1">
              <a:buFont typeface="Arial" panose="020B0604020202020204" pitchFamily="34" charset="0"/>
              <a:buNone/>
            </a:pPr>
            <a:r>
              <a:rPr lang="en-US" altLang="en-US" sz="2000" dirty="0" err="1"/>
              <a:t>grant_type</a:t>
            </a:r>
            <a:r>
              <a:rPr lang="en-US" altLang="en-US" sz="2000" dirty="0"/>
              <a:t>=password </a:t>
            </a:r>
          </a:p>
          <a:p>
            <a:pPr eaLnBrk="1" hangingPunct="1">
              <a:buFont typeface="Arial" panose="020B0604020202020204" pitchFamily="34" charset="0"/>
              <a:buNone/>
            </a:pPr>
            <a:r>
              <a:rPr lang="en-US" altLang="en-US" sz="2000" dirty="0"/>
              <a:t>&amp;username=USERNAME </a:t>
            </a:r>
          </a:p>
          <a:p>
            <a:pPr eaLnBrk="1" hangingPunct="1">
              <a:buFont typeface="Arial" panose="020B0604020202020204" pitchFamily="34" charset="0"/>
              <a:buNone/>
            </a:pPr>
            <a:r>
              <a:rPr lang="en-US" altLang="en-US" sz="2000" dirty="0"/>
              <a:t>&amp;password=PASSWORD </a:t>
            </a:r>
          </a:p>
          <a:p>
            <a:pPr eaLnBrk="1" hangingPunct="1">
              <a:buFont typeface="Arial" panose="020B0604020202020204" pitchFamily="34" charset="0"/>
              <a:buNone/>
            </a:pPr>
            <a:r>
              <a:rPr lang="en-US" altLang="en-US" sz="2000" dirty="0"/>
              <a:t>&amp;</a:t>
            </a:r>
            <a:r>
              <a:rPr lang="en-US" altLang="en-US" sz="2000" dirty="0" err="1"/>
              <a:t>client_id</a:t>
            </a:r>
            <a:r>
              <a:rPr lang="en-US" altLang="en-US" sz="2000" dirty="0"/>
              <a:t>=YOUR_CLIENT_ID</a:t>
            </a:r>
          </a:p>
          <a:p>
            <a:pPr eaLnBrk="1" hangingPunct="1">
              <a:buFont typeface="Arial" panose="020B0604020202020204" pitchFamily="34" charset="0"/>
              <a:buNone/>
            </a:pPr>
            <a:r>
              <a:rPr lang="en-US" altLang="en-US" sz="2000" dirty="0"/>
              <a:t>&amp;</a:t>
            </a:r>
            <a:r>
              <a:rPr lang="en-US" altLang="en-US" sz="2000" dirty="0" err="1"/>
              <a:t>client_secret</a:t>
            </a:r>
            <a:r>
              <a:rPr lang="en-US" altLang="en-US" sz="2000" dirty="0"/>
              <a:t>=YOUR_CLIENT_SECRET </a:t>
            </a:r>
          </a:p>
          <a:p>
            <a:pPr eaLnBrk="1" hangingPunct="1">
              <a:buFont typeface="Arial" panose="020B0604020202020204" pitchFamily="34" charset="0"/>
              <a:buNone/>
            </a:pPr>
            <a:r>
              <a:rPr lang="en-US" altLang="en-US" sz="2000" dirty="0"/>
              <a:t>Response: </a:t>
            </a:r>
          </a:p>
          <a:p>
            <a:pPr eaLnBrk="1" hangingPunct="1">
              <a:buFont typeface="Arial" panose="020B0604020202020204" pitchFamily="34" charset="0"/>
              <a:buNone/>
            </a:pPr>
            <a:r>
              <a:rPr lang="en-US" altLang="en-US" sz="2000" dirty="0"/>
              <a:t>{ </a:t>
            </a:r>
          </a:p>
          <a:p>
            <a:pPr eaLnBrk="1" hangingPunct="1">
              <a:buFont typeface="Arial" panose="020B0604020202020204" pitchFamily="34" charset="0"/>
              <a:buNone/>
            </a:pPr>
            <a:r>
              <a:rPr lang="en-US" altLang="en-US" sz="2000" dirty="0"/>
              <a:t>	"access_token":"RsT5OjbzRn430zqMLgV3Ia", "</a:t>
            </a:r>
            <a:r>
              <a:rPr lang="en-US" altLang="en-US" sz="2000" dirty="0" err="1"/>
              <a:t>token_type":"bearer</a:t>
            </a:r>
            <a:r>
              <a:rPr lang="en-US" altLang="en-US" sz="2000" dirty="0"/>
              <a:t>", "expires_in":3600, "refresh_token":"e1qoXg7Ik2RRua48lXIV" </a:t>
            </a:r>
          </a:p>
          <a:p>
            <a:pPr eaLnBrk="1" hangingPunct="1">
              <a:buFont typeface="Arial" panose="020B0604020202020204" pitchFamily="34" charset="0"/>
              <a:buNone/>
            </a:pPr>
            <a:r>
              <a:rPr lang="en-US" altLang="en-US" sz="2400" dirty="0"/>
              <a:t>}</a:t>
            </a:r>
          </a:p>
        </p:txBody>
      </p:sp>
    </p:spTree>
    <p:extLst>
      <p:ext uri="{BB962C8B-B14F-4D97-AF65-F5344CB8AC3E}">
        <p14:creationId xmlns="" xmlns:p14="http://schemas.microsoft.com/office/powerpoint/2010/main" val="18778713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dirty="0" smtClean="0"/>
              <a:t>Client Credentials Grant Flow</a:t>
            </a:r>
          </a:p>
        </p:txBody>
      </p:sp>
      <p:pic>
        <p:nvPicPr>
          <p:cNvPr id="32771" name="Picture 2"/>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1369473" y="2694215"/>
            <a:ext cx="9588993" cy="2047650"/>
          </a:xfrm>
          <a:noFill/>
        </p:spPr>
      </p:pic>
    </p:spTree>
    <p:extLst>
      <p:ext uri="{BB962C8B-B14F-4D97-AF65-F5344CB8AC3E}">
        <p14:creationId xmlns="" xmlns:p14="http://schemas.microsoft.com/office/powerpoint/2010/main" val="20771148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en-US" dirty="0" smtClean="0"/>
              <a:t>Client Credentials Grant Flow</a:t>
            </a:r>
          </a:p>
        </p:txBody>
      </p:sp>
      <p:sp>
        <p:nvSpPr>
          <p:cNvPr id="3" name="Rectangle 2"/>
          <p:cNvSpPr/>
          <p:nvPr/>
        </p:nvSpPr>
        <p:spPr>
          <a:xfrm>
            <a:off x="1649187" y="1273629"/>
            <a:ext cx="9552214" cy="475161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altLang="en-US" sz="2000" dirty="0" smtClean="0"/>
              <a:t>POST </a:t>
            </a:r>
          </a:p>
          <a:p>
            <a:r>
              <a:rPr lang="en-US" altLang="en-US" sz="2000" dirty="0" smtClean="0"/>
              <a:t>	https://api.example.com/1/oauth/token </a:t>
            </a:r>
          </a:p>
          <a:p>
            <a:r>
              <a:rPr lang="en-US" altLang="en-US" sz="2000" dirty="0" smtClean="0"/>
              <a:t>Post Body: </a:t>
            </a:r>
          </a:p>
          <a:p>
            <a:r>
              <a:rPr lang="en-US" altLang="en-US" sz="2000" dirty="0" smtClean="0"/>
              <a:t>	</a:t>
            </a:r>
            <a:r>
              <a:rPr lang="en-US" altLang="en-US" sz="2000" dirty="0" err="1" smtClean="0"/>
              <a:t>grant_type</a:t>
            </a:r>
            <a:r>
              <a:rPr lang="en-US" altLang="en-US" sz="2000" dirty="0" smtClean="0"/>
              <a:t>=</a:t>
            </a:r>
            <a:r>
              <a:rPr lang="en-US" altLang="en-US" sz="2000" dirty="0" err="1" smtClean="0"/>
              <a:t>client_credentials</a:t>
            </a:r>
            <a:r>
              <a:rPr lang="en-US" altLang="en-US" sz="2000" dirty="0" smtClean="0"/>
              <a:t> </a:t>
            </a:r>
          </a:p>
          <a:p>
            <a:r>
              <a:rPr lang="en-US" altLang="en-US" sz="2000" dirty="0" smtClean="0"/>
              <a:t>	&amp;</a:t>
            </a:r>
            <a:r>
              <a:rPr lang="en-US" altLang="en-US" sz="2000" dirty="0" err="1" smtClean="0"/>
              <a:t>client_id</a:t>
            </a:r>
            <a:r>
              <a:rPr lang="en-US" altLang="en-US" sz="2000" dirty="0" smtClean="0"/>
              <a:t>=YOUR_CLIENT_ID &amp;</a:t>
            </a:r>
            <a:r>
              <a:rPr lang="en-US" altLang="en-US" sz="2000" dirty="0" err="1" smtClean="0"/>
              <a:t>client_secret</a:t>
            </a:r>
            <a:r>
              <a:rPr lang="en-US" altLang="en-US" sz="2000" dirty="0" smtClean="0"/>
              <a:t>=YOUR_CLIENT_SECRET </a:t>
            </a:r>
          </a:p>
          <a:p>
            <a:r>
              <a:rPr lang="en-US" altLang="en-US" sz="2000" dirty="0" smtClean="0"/>
              <a:t>Response: </a:t>
            </a:r>
          </a:p>
          <a:p>
            <a:r>
              <a:rPr lang="en-US" altLang="en-US" sz="2000" dirty="0" smtClean="0"/>
              <a:t>{  </a:t>
            </a:r>
          </a:p>
          <a:p>
            <a:r>
              <a:rPr lang="en-US" altLang="en-US" sz="2000" dirty="0" smtClean="0"/>
              <a:t>	"access_token":"RsT5OjbzRn430zqMLgV3Ia", "</a:t>
            </a:r>
            <a:r>
              <a:rPr lang="en-US" altLang="en-US" sz="2000" dirty="0" err="1" smtClean="0"/>
              <a:t>token_type":"bearer</a:t>
            </a:r>
            <a:r>
              <a:rPr lang="en-US" altLang="en-US" sz="2000" dirty="0" smtClean="0"/>
              <a:t>", "expires_in":3600, "refresh_token":"e1qoXg7Ik2RRua48lXIV" </a:t>
            </a:r>
          </a:p>
          <a:p>
            <a:r>
              <a:rPr lang="en-US" altLang="en-US" sz="2000" dirty="0" smtClean="0"/>
              <a:t>}</a:t>
            </a:r>
            <a:endParaRPr lang="en-US" altLang="en-US" sz="2000" dirty="0"/>
          </a:p>
        </p:txBody>
      </p:sp>
    </p:spTree>
    <p:extLst>
      <p:ext uri="{BB962C8B-B14F-4D97-AF65-F5344CB8AC3E}">
        <p14:creationId xmlns="" xmlns:p14="http://schemas.microsoft.com/office/powerpoint/2010/main" val="4175516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z="2800" dirty="0"/>
              <a:t>Why </a:t>
            </a:r>
            <a:r>
              <a:rPr lang="en-US" altLang="en-US" dirty="0"/>
              <a:t>token</a:t>
            </a:r>
            <a:r>
              <a:rPr lang="en-US" altLang="en-US" sz="2800" dirty="0"/>
              <a:t> </a:t>
            </a:r>
            <a:r>
              <a:rPr lang="en-US" altLang="en-US" sz="2800" dirty="0" smtClean="0"/>
              <a:t>type?</a:t>
            </a:r>
            <a:endParaRPr lang="en-US" altLang="en-US" dirty="0" smtClean="0"/>
          </a:p>
        </p:txBody>
      </p:sp>
      <p:graphicFrame>
        <p:nvGraphicFramePr>
          <p:cNvPr id="2" name="Diagram 1"/>
          <p:cNvGraphicFramePr/>
          <p:nvPr>
            <p:extLst>
              <p:ext uri="{D42A27DB-BD31-4B8C-83A1-F6EECF244321}">
                <p14:modId xmlns="" xmlns:p14="http://schemas.microsoft.com/office/powerpoint/2010/main" val="2499735157"/>
              </p:ext>
            </p:extLst>
          </p:nvPr>
        </p:nvGraphicFramePr>
        <p:xfrm>
          <a:off x="1297213" y="1002137"/>
          <a:ext cx="972457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39906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b="1" dirty="0" err="1"/>
              <a:t>OAuth</a:t>
            </a:r>
            <a:r>
              <a:rPr lang="en-US" altLang="en-US" b="1" dirty="0"/>
              <a:t> 2.0 </a:t>
            </a:r>
            <a:r>
              <a:rPr lang="en-US" altLang="en-US" dirty="0"/>
              <a:t>Bearer</a:t>
            </a:r>
            <a:r>
              <a:rPr lang="en-US" altLang="en-US" b="1" dirty="0"/>
              <a:t> Token type</a:t>
            </a:r>
            <a:endParaRPr lang="en-US" altLang="en-US" dirty="0" smtClean="0"/>
          </a:p>
        </p:txBody>
      </p:sp>
      <p:graphicFrame>
        <p:nvGraphicFramePr>
          <p:cNvPr id="3" name="Diagram 2"/>
          <p:cNvGraphicFramePr/>
          <p:nvPr>
            <p:extLst>
              <p:ext uri="{D42A27DB-BD31-4B8C-83A1-F6EECF244321}">
                <p14:modId xmlns="" xmlns:p14="http://schemas.microsoft.com/office/powerpoint/2010/main" val="2791772392"/>
              </p:ext>
            </p:extLst>
          </p:nvPr>
        </p:nvGraphicFramePr>
        <p:xfrm>
          <a:off x="2032000" y="1420586"/>
          <a:ext cx="8128000" cy="4717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1120436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6" name="Content Placeholder 6"/>
          <p:cNvSpPr>
            <a:spLocks noGrp="1"/>
          </p:cNvSpPr>
          <p:nvPr>
            <p:ph idx="4294967295"/>
          </p:nvPr>
        </p:nvSpPr>
        <p:spPr>
          <a:xfrm>
            <a:off x="1125940" y="1559256"/>
            <a:ext cx="8229600" cy="4525963"/>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rPr>
              <a:t>Business Objectives/Purpose</a:t>
            </a:r>
          </a:p>
          <a:p>
            <a:pPr marL="40005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rPr>
              <a:t>To &lt;enter what the business wants to achieve through this module&gt;</a:t>
            </a:r>
          </a:p>
          <a:p>
            <a:pPr marL="400050" marR="0" lvl="1"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rPr>
              <a:t>Learning Objectives/Products</a:t>
            </a:r>
          </a:p>
          <a:p>
            <a:pPr marL="40005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rPr>
              <a:t>At the end of this module/course, we will be able to:</a:t>
            </a:r>
          </a:p>
          <a:p>
            <a:pPr marL="0" lvl="1" indent="0" defTabSz="914400">
              <a:spcAft>
                <a:spcPts val="0"/>
              </a:spcAft>
              <a:buClrTx/>
              <a:defRPr/>
            </a:pPr>
            <a:r>
              <a:rPr lang="en-US" sz="1600" kern="0" dirty="0" smtClean="0">
                <a:solidFill>
                  <a:schemeClr val="tx1"/>
                </a:solidFill>
              </a:rPr>
              <a:t>Explain </a:t>
            </a:r>
            <a:r>
              <a:rPr lang="en-US" sz="1600" dirty="0">
                <a:solidFill>
                  <a:schemeClr val="tx1"/>
                </a:solidFill>
              </a:rPr>
              <a:t>What are the security </a:t>
            </a:r>
            <a:r>
              <a:rPr lang="en-US" sz="1600" dirty="0" smtClean="0">
                <a:solidFill>
                  <a:schemeClr val="tx1"/>
                </a:solidFill>
              </a:rPr>
              <a:t>requirements.</a:t>
            </a:r>
          </a:p>
          <a:p>
            <a:pPr marL="0" lvl="1" indent="0" defTabSz="914400">
              <a:spcAft>
                <a:spcPts val="0"/>
              </a:spcAft>
              <a:buClrTx/>
              <a:defRPr/>
            </a:pPr>
            <a:r>
              <a:rPr lang="en-US" sz="1600" kern="0" dirty="0">
                <a:solidFill>
                  <a:schemeClr val="tx1"/>
                </a:solidFill>
              </a:rPr>
              <a:t>Explain </a:t>
            </a:r>
            <a:r>
              <a:rPr lang="en-US" sz="1600" kern="0" dirty="0" smtClean="0">
                <a:solidFill>
                  <a:schemeClr val="tx1"/>
                </a:solidFill>
              </a:rPr>
              <a:t>w</a:t>
            </a:r>
            <a:r>
              <a:rPr lang="en-US" sz="1600" dirty="0" smtClean="0">
                <a:solidFill>
                  <a:schemeClr val="tx1"/>
                </a:solidFill>
              </a:rPr>
              <a:t>hy </a:t>
            </a:r>
            <a:r>
              <a:rPr lang="en-US" sz="1600" dirty="0">
                <a:solidFill>
                  <a:schemeClr val="tx1"/>
                </a:solidFill>
              </a:rPr>
              <a:t>Auth2 over Http basic authentication, network security, certificate based security, custom authentication token</a:t>
            </a:r>
            <a:r>
              <a:rPr lang="en-US" sz="1600" dirty="0" smtClean="0">
                <a:solidFill>
                  <a:schemeClr val="tx1"/>
                </a:solidFill>
              </a:rPr>
              <a:t>.</a:t>
            </a:r>
          </a:p>
          <a:p>
            <a:pPr marL="0" lvl="1" indent="0" defTabSz="914400">
              <a:spcAft>
                <a:spcPts val="0"/>
              </a:spcAft>
              <a:buClrTx/>
              <a:defRPr/>
            </a:pPr>
            <a:r>
              <a:rPr lang="en-US" sz="1600" dirty="0" smtClean="0">
                <a:solidFill>
                  <a:schemeClr val="tx1"/>
                </a:solidFill>
              </a:rPr>
              <a:t>Describe Auth2 </a:t>
            </a:r>
            <a:r>
              <a:rPr lang="en-US" sz="1600" dirty="0">
                <a:solidFill>
                  <a:schemeClr val="tx1"/>
                </a:solidFill>
              </a:rPr>
              <a:t>key </a:t>
            </a:r>
            <a:r>
              <a:rPr lang="en-US" sz="1600" dirty="0" smtClean="0">
                <a:solidFill>
                  <a:schemeClr val="tx1"/>
                </a:solidFill>
              </a:rPr>
              <a:t>features.</a:t>
            </a:r>
          </a:p>
          <a:p>
            <a:pPr marL="0" lvl="1" indent="0" defTabSz="914400">
              <a:spcAft>
                <a:spcPts val="0"/>
              </a:spcAft>
              <a:buClrTx/>
              <a:defRPr/>
            </a:pPr>
            <a:r>
              <a:rPr lang="en-US" sz="1600" kern="0" dirty="0">
                <a:solidFill>
                  <a:schemeClr val="tx1"/>
                </a:solidFill>
              </a:rPr>
              <a:t>Explain </a:t>
            </a:r>
            <a:r>
              <a:rPr lang="en-US" sz="1600" kern="0" dirty="0" smtClean="0">
                <a:solidFill>
                  <a:schemeClr val="tx1"/>
                </a:solidFill>
              </a:rPr>
              <a:t>the r</a:t>
            </a:r>
            <a:r>
              <a:rPr lang="en-US" sz="1600" dirty="0" smtClean="0"/>
              <a:t>ole </a:t>
            </a:r>
            <a:r>
              <a:rPr lang="en-US" sz="1600" dirty="0"/>
              <a:t>of client application, resource server, authorization </a:t>
            </a:r>
            <a:r>
              <a:rPr lang="en-US" sz="1600" dirty="0" smtClean="0"/>
              <a:t>server.</a:t>
            </a:r>
          </a:p>
          <a:p>
            <a:pPr marL="0" lvl="1" indent="0" defTabSz="914400">
              <a:spcAft>
                <a:spcPts val="0"/>
              </a:spcAft>
              <a:buClrTx/>
              <a:defRPr/>
            </a:pPr>
            <a:r>
              <a:rPr lang="en-US" sz="1600" kern="0" dirty="0">
                <a:solidFill>
                  <a:schemeClr val="tx1"/>
                </a:solidFill>
              </a:rPr>
              <a:t>Explain </a:t>
            </a:r>
            <a:r>
              <a:rPr lang="en-US" sz="1600" kern="0" dirty="0" smtClean="0">
                <a:solidFill>
                  <a:schemeClr val="tx1"/>
                </a:solidFill>
              </a:rPr>
              <a:t>the A</a:t>
            </a:r>
            <a:r>
              <a:rPr lang="en-US" sz="1600" dirty="0" smtClean="0"/>
              <a:t>bstract </a:t>
            </a:r>
            <a:r>
              <a:rPr lang="en-US" sz="1600" dirty="0"/>
              <a:t>protocol </a:t>
            </a:r>
            <a:r>
              <a:rPr lang="en-US" sz="1600" dirty="0" smtClean="0"/>
              <a:t>flow</a:t>
            </a:r>
          </a:p>
          <a:p>
            <a:pPr marL="0" lvl="1" indent="0" defTabSz="914400">
              <a:spcAft>
                <a:spcPts val="0"/>
              </a:spcAft>
              <a:buClrTx/>
              <a:defRPr/>
            </a:pPr>
            <a:r>
              <a:rPr lang="en-US" sz="1600" kern="0" dirty="0">
                <a:solidFill>
                  <a:schemeClr val="tx1"/>
                </a:solidFill>
              </a:rPr>
              <a:t>Explain </a:t>
            </a:r>
            <a:r>
              <a:rPr lang="en-US" sz="1600" kern="0" dirty="0" smtClean="0">
                <a:solidFill>
                  <a:schemeClr val="tx1"/>
                </a:solidFill>
              </a:rPr>
              <a:t>w</a:t>
            </a:r>
            <a:r>
              <a:rPr lang="en-US" sz="1600" dirty="0" smtClean="0"/>
              <a:t>hy </a:t>
            </a:r>
            <a:r>
              <a:rPr lang="en-US" sz="1600" dirty="0"/>
              <a:t>token </a:t>
            </a:r>
            <a:r>
              <a:rPr lang="en-US" sz="1600" dirty="0" smtClean="0"/>
              <a:t>type</a:t>
            </a:r>
            <a:r>
              <a:rPr lang="en-US" sz="1600" dirty="0"/>
              <a:t>.</a:t>
            </a:r>
            <a:endParaRPr lang="en-US" sz="1600" dirty="0" smtClean="0"/>
          </a:p>
          <a:p>
            <a:pPr marL="0" lvl="1" indent="0" defTabSz="914400">
              <a:spcAft>
                <a:spcPts val="0"/>
              </a:spcAft>
              <a:buClrTx/>
              <a:defRPr/>
            </a:pPr>
            <a:r>
              <a:rPr lang="en-US" sz="1600" dirty="0" smtClean="0"/>
              <a:t>Explain Bearer </a:t>
            </a:r>
            <a:r>
              <a:rPr lang="en-US" sz="1600" dirty="0"/>
              <a:t>token </a:t>
            </a:r>
            <a:r>
              <a:rPr lang="en-US" sz="1600" dirty="0" smtClean="0"/>
              <a:t>type</a:t>
            </a:r>
          </a:p>
          <a:p>
            <a:pPr marL="0" lvl="1" indent="0" defTabSz="914400">
              <a:spcAft>
                <a:spcPts val="0"/>
              </a:spcAft>
              <a:buClrTx/>
              <a:defRPr/>
            </a:pPr>
            <a:r>
              <a:rPr lang="en-US" sz="1600" dirty="0" smtClean="0"/>
              <a:t>Describe an Example </a:t>
            </a:r>
            <a:r>
              <a:rPr lang="en-US" sz="1600" dirty="0"/>
              <a:t>Application with C</a:t>
            </a:r>
            <a:r>
              <a:rPr lang="en-US" sz="1600" dirty="0" smtClean="0"/>
              <a:t>onfiguration</a:t>
            </a:r>
          </a:p>
          <a:p>
            <a:pPr marL="0" lvl="1" indent="0" defTabSz="914400">
              <a:spcAft>
                <a:spcPts val="0"/>
              </a:spcAft>
              <a:buClrTx/>
              <a:defRPr/>
            </a:pPr>
            <a:r>
              <a:rPr lang="en-US" sz="1600" kern="0" dirty="0">
                <a:solidFill>
                  <a:schemeClr val="tx1"/>
                </a:solidFill>
              </a:rPr>
              <a:t>Explain </a:t>
            </a:r>
            <a:r>
              <a:rPr lang="en-US" sz="1600" dirty="0" smtClean="0"/>
              <a:t>SAML </a:t>
            </a:r>
            <a:r>
              <a:rPr lang="en-US" sz="1600" dirty="0"/>
              <a:t>and its basic </a:t>
            </a:r>
            <a:r>
              <a:rPr lang="en-US" sz="1600" dirty="0" smtClean="0"/>
              <a:t>concepts</a:t>
            </a:r>
          </a:p>
          <a:p>
            <a:pPr marL="0" lvl="1" indent="0" defTabSz="914400">
              <a:spcAft>
                <a:spcPts val="0"/>
              </a:spcAft>
              <a:buClrTx/>
              <a:defRPr/>
            </a:pPr>
            <a:r>
              <a:rPr lang="en-US" sz="1600" kern="0" dirty="0">
                <a:solidFill>
                  <a:schemeClr val="tx1"/>
                </a:solidFill>
              </a:rPr>
              <a:t>Explain </a:t>
            </a:r>
            <a:r>
              <a:rPr lang="en-US" sz="1600" dirty="0" smtClean="0"/>
              <a:t>SAML </a:t>
            </a:r>
            <a:r>
              <a:rPr lang="en-US" sz="1600" dirty="0"/>
              <a:t>Web </a:t>
            </a:r>
            <a:r>
              <a:rPr lang="en-US" sz="1600" dirty="0" err="1"/>
              <a:t>Sso</a:t>
            </a:r>
            <a:r>
              <a:rPr lang="en-US" sz="1600" dirty="0"/>
              <a:t> Profiles : </a:t>
            </a:r>
            <a:r>
              <a:rPr lang="en-US" sz="1600" dirty="0" err="1"/>
              <a:t>IdP</a:t>
            </a:r>
            <a:r>
              <a:rPr lang="en-US" sz="1600" dirty="0"/>
              <a:t> initiated and SP </a:t>
            </a:r>
            <a:r>
              <a:rPr lang="en-US" sz="1600" dirty="0" smtClean="0"/>
              <a:t>initiated</a:t>
            </a:r>
          </a:p>
          <a:p>
            <a:pPr marL="0" lvl="1" indent="0" defTabSz="914400">
              <a:spcAft>
                <a:spcPts val="0"/>
              </a:spcAft>
              <a:buClrTx/>
              <a:defRPr/>
            </a:pPr>
            <a:r>
              <a:rPr lang="en-US" sz="1600" kern="0" dirty="0">
                <a:solidFill>
                  <a:schemeClr val="tx1"/>
                </a:solidFill>
              </a:rPr>
              <a:t>Explain </a:t>
            </a:r>
            <a:r>
              <a:rPr lang="en-US" sz="1600" dirty="0" smtClean="0"/>
              <a:t>SAML </a:t>
            </a:r>
            <a:r>
              <a:rPr lang="en-US" sz="1600" dirty="0" err="1"/>
              <a:t>Vs</a:t>
            </a:r>
            <a:r>
              <a:rPr lang="en-US" sz="1600" dirty="0"/>
              <a:t> </a:t>
            </a:r>
            <a:r>
              <a:rPr lang="en-US" sz="1600" dirty="0" err="1"/>
              <a:t>OAuth</a:t>
            </a:r>
            <a:endParaRPr lang="en-US" sz="1600" dirty="0"/>
          </a:p>
          <a:p>
            <a:pPr marL="0" lvl="1" indent="0" defTabSz="914400">
              <a:spcAft>
                <a:spcPts val="0"/>
              </a:spcAft>
              <a:buClrTx/>
              <a:defRPr/>
            </a:pPr>
            <a:endParaRPr lang="en-US" sz="1600" dirty="0">
              <a:solidFill>
                <a:schemeClr val="tx1"/>
              </a:solidFill>
              <a:latin typeface="Arial" charset="0"/>
            </a:endParaRPr>
          </a:p>
          <a:p>
            <a:pPr marL="0" lvl="1" indent="0" defTabSz="914400">
              <a:spcAft>
                <a:spcPts val="0"/>
              </a:spcAft>
              <a:buClrTx/>
              <a:defRPr/>
            </a:pPr>
            <a:endParaRPr lang="en-US" sz="1600" dirty="0"/>
          </a:p>
          <a:p>
            <a:pPr marL="0" lvl="1" indent="0" defTabSz="914400">
              <a:spcAft>
                <a:spcPts val="0"/>
              </a:spcAft>
              <a:buClrTx/>
              <a:defRPr/>
            </a:pPr>
            <a:endParaRPr lang="en-US" sz="1600" dirty="0"/>
          </a:p>
          <a:p>
            <a:pPr marL="0" lvl="1" indent="0" defTabSz="914400">
              <a:spcAft>
                <a:spcPts val="0"/>
              </a:spcAft>
              <a:buClrTx/>
              <a:defRPr/>
            </a:pPr>
            <a:endParaRPr lang="en-US" sz="1600" dirty="0"/>
          </a:p>
          <a:p>
            <a:pPr marL="0" lvl="1" indent="0" defTabSz="914400">
              <a:spcAft>
                <a:spcPts val="0"/>
              </a:spcAft>
              <a:buClrTx/>
              <a:defRPr/>
            </a:pPr>
            <a:endParaRPr lang="en-US" sz="1600" dirty="0"/>
          </a:p>
          <a:p>
            <a:pPr marL="0" lvl="1" indent="0" defTabSz="914400">
              <a:spcAft>
                <a:spcPts val="0"/>
              </a:spcAft>
              <a:buClrTx/>
              <a:defRPr/>
            </a:pPr>
            <a:endParaRPr lang="en-US" sz="1600" dirty="0"/>
          </a:p>
          <a:p>
            <a:pPr marL="0" lvl="1" indent="0" defTabSz="914400">
              <a:spcAft>
                <a:spcPts val="0"/>
              </a:spcAft>
              <a:buClrTx/>
              <a:defRPr/>
            </a:pPr>
            <a:endParaRPr lang="en-US" sz="1600" dirty="0" smtClean="0">
              <a:solidFill>
                <a:schemeClr val="tx1"/>
              </a:solidFill>
            </a:endParaRPr>
          </a:p>
          <a:p>
            <a:pPr marL="0" lvl="1" indent="0" defTabSz="914400">
              <a:spcAft>
                <a:spcPts val="0"/>
              </a:spcAft>
              <a:buClrTx/>
              <a:defRPr/>
            </a:pPr>
            <a:endParaRPr lang="en-US" sz="1600" dirty="0">
              <a:solidFill>
                <a:schemeClr val="tx1"/>
              </a:solidFill>
            </a:endParaRPr>
          </a:p>
          <a:p>
            <a:pPr marL="0" lvl="1" indent="0" defTabSz="914400">
              <a:spcAft>
                <a:spcPts val="0"/>
              </a:spcAft>
              <a:buClrTx/>
              <a:defRPr/>
            </a:pPr>
            <a:endParaRPr kumimoji="0" lang="en-US" sz="1800" b="0" i="0" u="none" strike="noStrike" kern="0" cap="none" spc="0" normalizeH="0" baseline="0" noProof="0" dirty="0">
              <a:ln>
                <a:noFill/>
              </a:ln>
              <a:solidFill>
                <a:srgbClr val="000000"/>
              </a:solidFill>
              <a:effectLst/>
              <a:uLnTx/>
              <a:uFillTx/>
            </a:endParaRPr>
          </a:p>
        </p:txBody>
      </p:sp>
      <p:sp>
        <p:nvSpPr>
          <p:cNvPr id="8" name="Rectangle 7"/>
          <p:cNvSpPr/>
          <p:nvPr/>
        </p:nvSpPr>
        <p:spPr>
          <a:xfrm>
            <a:off x="7233313" y="1037230"/>
            <a:ext cx="2838735" cy="143301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smtClean="0">
                <a:solidFill>
                  <a:schemeClr val="tx2">
                    <a:lumMod val="50000"/>
                  </a:schemeClr>
                </a:solidFill>
              </a:rPr>
              <a:t>Note to SME:</a:t>
            </a:r>
          </a:p>
          <a:p>
            <a:pPr algn="ctr"/>
            <a:r>
              <a:rPr lang="en-US" sz="2400" dirty="0" smtClean="0">
                <a:solidFill>
                  <a:schemeClr val="tx2">
                    <a:lumMod val="50000"/>
                  </a:schemeClr>
                </a:solidFill>
              </a:rPr>
              <a:t>Please enter the Business Objectives/Purpose</a:t>
            </a:r>
          </a:p>
        </p:txBody>
      </p:sp>
    </p:spTree>
    <p:extLst>
      <p:ext uri="{BB962C8B-B14F-4D97-AF65-F5344CB8AC3E}">
        <p14:creationId xmlns="" xmlns:p14="http://schemas.microsoft.com/office/powerpoint/2010/main" val="14914365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a:t>Example</a:t>
            </a:r>
            <a:r>
              <a:rPr lang="en-US" altLang="en-US" sz="2800" dirty="0"/>
              <a:t> Application: Brief</a:t>
            </a:r>
            <a:endParaRPr lang="en-US" altLang="en-US" dirty="0" smtClean="0"/>
          </a:p>
        </p:txBody>
      </p:sp>
      <p:graphicFrame>
        <p:nvGraphicFramePr>
          <p:cNvPr id="2" name="Diagram 1"/>
          <p:cNvGraphicFramePr/>
          <p:nvPr>
            <p:extLst>
              <p:ext uri="{D42A27DB-BD31-4B8C-83A1-F6EECF244321}">
                <p14:modId xmlns="" xmlns:p14="http://schemas.microsoft.com/office/powerpoint/2010/main" val="3434525092"/>
              </p:ext>
            </p:extLst>
          </p:nvPr>
        </p:nvGraphicFramePr>
        <p:xfrm>
          <a:off x="1297213" y="1191986"/>
          <a:ext cx="9724571" cy="5012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0387062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a:t>pom.xml</a:t>
            </a:r>
            <a:endParaRPr lang="en-US" altLang="en-US" dirty="0" smtClean="0"/>
          </a:p>
        </p:txBody>
      </p:sp>
      <p:sp>
        <p:nvSpPr>
          <p:cNvPr id="3" name="Rectangle 2"/>
          <p:cNvSpPr/>
          <p:nvPr/>
        </p:nvSpPr>
        <p:spPr>
          <a:xfrm>
            <a:off x="1861457" y="1175655"/>
            <a:ext cx="8441872" cy="404948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buFont typeface="Arial" panose="020B0604020202020204" pitchFamily="34" charset="0"/>
              <a:buNone/>
            </a:pPr>
            <a:r>
              <a:rPr lang="en-US" altLang="en-US" sz="1400" dirty="0" smtClean="0"/>
              <a:t>&lt;dependency&gt; 	</a:t>
            </a:r>
          </a:p>
          <a:p>
            <a:pPr>
              <a:buFont typeface="Arial" panose="020B0604020202020204" pitchFamily="34" charset="0"/>
              <a:buNone/>
            </a:pPr>
            <a:r>
              <a:rPr lang="en-US" altLang="en-US" sz="1400" dirty="0" smtClean="0"/>
              <a:t>		&lt;</a:t>
            </a:r>
            <a:r>
              <a:rPr lang="en-US" altLang="en-US" sz="1400" dirty="0" err="1" smtClean="0"/>
              <a:t>groupId</a:t>
            </a:r>
            <a:r>
              <a:rPr lang="en-US" altLang="en-US" sz="1400" dirty="0" smtClean="0"/>
              <a:t>&gt;</a:t>
            </a:r>
            <a:r>
              <a:rPr lang="en-US" altLang="en-US" sz="1400" dirty="0" err="1" smtClean="0"/>
              <a:t>org.springframework.boot</a:t>
            </a:r>
            <a:r>
              <a:rPr lang="en-US" altLang="en-US" sz="1400" dirty="0" smtClean="0"/>
              <a:t>&lt;/</a:t>
            </a:r>
            <a:r>
              <a:rPr lang="en-US" altLang="en-US" sz="1400" dirty="0" err="1" smtClean="0"/>
              <a:t>groupId</a:t>
            </a:r>
            <a:r>
              <a:rPr lang="en-US" altLang="en-US" sz="1400" dirty="0" smtClean="0"/>
              <a:t>&gt; 	</a:t>
            </a:r>
          </a:p>
          <a:p>
            <a:pPr>
              <a:buFont typeface="Arial" panose="020B0604020202020204" pitchFamily="34" charset="0"/>
              <a:buNone/>
            </a:pPr>
            <a:r>
              <a:rPr lang="en-US" altLang="en-US" sz="1400" dirty="0" smtClean="0"/>
              <a:t>		&lt;</a:t>
            </a:r>
            <a:r>
              <a:rPr lang="en-US" altLang="en-US" sz="1400" dirty="0" err="1" smtClean="0"/>
              <a:t>artifactId</a:t>
            </a:r>
            <a:r>
              <a:rPr lang="en-US" altLang="en-US" sz="1400" dirty="0" smtClean="0"/>
              <a:t>&gt;spring-boot-starter-security&lt;/</a:t>
            </a:r>
            <a:r>
              <a:rPr lang="en-US" altLang="en-US" sz="1400" dirty="0" err="1" smtClean="0"/>
              <a:t>artifactId</a:t>
            </a:r>
            <a:r>
              <a:rPr lang="en-US" altLang="en-US" sz="1400" dirty="0" smtClean="0"/>
              <a:t>&gt; </a:t>
            </a:r>
          </a:p>
          <a:p>
            <a:pPr>
              <a:buFont typeface="Arial" panose="020B0604020202020204" pitchFamily="34" charset="0"/>
              <a:buNone/>
            </a:pPr>
            <a:r>
              <a:rPr lang="en-US" altLang="en-US" sz="1400" dirty="0" smtClean="0"/>
              <a:t>	&lt;/dependency&gt; </a:t>
            </a:r>
          </a:p>
          <a:p>
            <a:pPr>
              <a:buFont typeface="Arial" panose="020B0604020202020204" pitchFamily="34" charset="0"/>
              <a:buNone/>
            </a:pPr>
            <a:r>
              <a:rPr lang="en-US" altLang="en-US" sz="1400" dirty="0" smtClean="0"/>
              <a:t>	&lt;dependency&gt; 	</a:t>
            </a:r>
          </a:p>
          <a:p>
            <a:pPr>
              <a:buFont typeface="Arial" panose="020B0604020202020204" pitchFamily="34" charset="0"/>
              <a:buNone/>
            </a:pPr>
            <a:r>
              <a:rPr lang="en-US" altLang="en-US" sz="1400" dirty="0" smtClean="0"/>
              <a:t>		&lt;</a:t>
            </a:r>
            <a:r>
              <a:rPr lang="en-US" altLang="en-US" sz="1400" dirty="0" err="1" smtClean="0"/>
              <a:t>groupId</a:t>
            </a:r>
            <a:r>
              <a:rPr lang="en-US" altLang="en-US" sz="1400" dirty="0" smtClean="0"/>
              <a:t>&gt;</a:t>
            </a:r>
            <a:r>
              <a:rPr lang="en-US" altLang="en-US" sz="1400" dirty="0" err="1" smtClean="0"/>
              <a:t>org.springframework.security.oauth</a:t>
            </a:r>
            <a:r>
              <a:rPr lang="en-US" altLang="en-US" sz="1400" dirty="0" smtClean="0"/>
              <a:t>&lt;/</a:t>
            </a:r>
            <a:r>
              <a:rPr lang="en-US" altLang="en-US" sz="1400" dirty="0" err="1" smtClean="0"/>
              <a:t>groupId</a:t>
            </a:r>
            <a:r>
              <a:rPr lang="en-US" altLang="en-US" sz="1400" dirty="0" smtClean="0"/>
              <a:t>&gt; 	</a:t>
            </a:r>
          </a:p>
          <a:p>
            <a:pPr>
              <a:buFont typeface="Arial" panose="020B0604020202020204" pitchFamily="34" charset="0"/>
              <a:buNone/>
            </a:pPr>
            <a:r>
              <a:rPr lang="en-US" altLang="en-US" sz="1400" dirty="0" smtClean="0"/>
              <a:t>		&lt;</a:t>
            </a:r>
            <a:r>
              <a:rPr lang="en-US" altLang="en-US" sz="1400" dirty="0" err="1" smtClean="0"/>
              <a:t>artifactId</a:t>
            </a:r>
            <a:r>
              <a:rPr lang="en-US" altLang="en-US" sz="1400" dirty="0" smtClean="0"/>
              <a:t>&gt;spring-security-oauth2&lt;/</a:t>
            </a:r>
            <a:r>
              <a:rPr lang="en-US" altLang="en-US" sz="1400" dirty="0" err="1" smtClean="0"/>
              <a:t>artifactId</a:t>
            </a:r>
            <a:r>
              <a:rPr lang="en-US" altLang="en-US" sz="1400" dirty="0" smtClean="0"/>
              <a:t>&gt; </a:t>
            </a:r>
          </a:p>
          <a:p>
            <a:pPr>
              <a:buFont typeface="Arial" panose="020B0604020202020204" pitchFamily="34" charset="0"/>
              <a:buNone/>
            </a:pPr>
            <a:r>
              <a:rPr lang="en-US" altLang="en-US" sz="1400" dirty="0" smtClean="0"/>
              <a:t>	&lt;/dependency&gt;</a:t>
            </a:r>
          </a:p>
          <a:p>
            <a:pPr>
              <a:buFont typeface="Arial" panose="020B0604020202020204" pitchFamily="34" charset="0"/>
              <a:buNone/>
            </a:pPr>
            <a:r>
              <a:rPr lang="en-US" altLang="en-US" sz="1400" dirty="0" smtClean="0"/>
              <a:t>	&lt;dependency&gt; </a:t>
            </a:r>
          </a:p>
          <a:p>
            <a:pPr>
              <a:buFont typeface="Arial" panose="020B0604020202020204" pitchFamily="34" charset="0"/>
              <a:buNone/>
            </a:pPr>
            <a:r>
              <a:rPr lang="en-US" altLang="en-US" sz="1400" dirty="0" smtClean="0"/>
              <a:t>		&lt;</a:t>
            </a:r>
            <a:r>
              <a:rPr lang="en-US" altLang="en-US" sz="1400" dirty="0" err="1" smtClean="0"/>
              <a:t>groupId</a:t>
            </a:r>
            <a:r>
              <a:rPr lang="en-US" altLang="en-US" sz="1400" dirty="0" smtClean="0"/>
              <a:t>&gt;</a:t>
            </a:r>
            <a:r>
              <a:rPr lang="en-US" altLang="en-US" sz="1400" dirty="0" err="1" smtClean="0"/>
              <a:t>org.webjars</a:t>
            </a:r>
            <a:r>
              <a:rPr lang="en-US" altLang="en-US" sz="1400" dirty="0" smtClean="0"/>
              <a:t>&lt;/</a:t>
            </a:r>
            <a:r>
              <a:rPr lang="en-US" altLang="en-US" sz="1400" dirty="0" err="1" smtClean="0"/>
              <a:t>groupId</a:t>
            </a:r>
            <a:r>
              <a:rPr lang="en-US" altLang="en-US" sz="1400" dirty="0" smtClean="0"/>
              <a:t>&gt; </a:t>
            </a:r>
          </a:p>
          <a:p>
            <a:pPr>
              <a:buFont typeface="Arial" panose="020B0604020202020204" pitchFamily="34" charset="0"/>
              <a:buNone/>
            </a:pPr>
            <a:r>
              <a:rPr lang="en-US" altLang="en-US" sz="1400" dirty="0" smtClean="0"/>
              <a:t>		&lt;</a:t>
            </a:r>
            <a:r>
              <a:rPr lang="en-US" altLang="en-US" sz="1400" dirty="0" err="1" smtClean="0"/>
              <a:t>artifactId</a:t>
            </a:r>
            <a:r>
              <a:rPr lang="en-US" altLang="en-US" sz="1400" dirty="0" smtClean="0"/>
              <a:t>&gt;</a:t>
            </a:r>
            <a:r>
              <a:rPr lang="en-US" altLang="en-US" sz="1400" dirty="0" err="1" smtClean="0"/>
              <a:t>angularjs</a:t>
            </a:r>
            <a:r>
              <a:rPr lang="en-US" altLang="en-US" sz="1400" dirty="0" smtClean="0"/>
              <a:t>&lt;/</a:t>
            </a:r>
            <a:r>
              <a:rPr lang="en-US" altLang="en-US" sz="1400" dirty="0" err="1" smtClean="0"/>
              <a:t>artifactId</a:t>
            </a:r>
            <a:r>
              <a:rPr lang="en-US" altLang="en-US" sz="1400" dirty="0" smtClean="0"/>
              <a:t>&gt; </a:t>
            </a:r>
          </a:p>
          <a:p>
            <a:pPr>
              <a:buFont typeface="Arial" panose="020B0604020202020204" pitchFamily="34" charset="0"/>
              <a:buNone/>
            </a:pPr>
            <a:r>
              <a:rPr lang="en-US" altLang="en-US" sz="1400" dirty="0" smtClean="0"/>
              <a:t>		&lt;version&gt;1.4.3&lt;/version&gt; </a:t>
            </a:r>
          </a:p>
          <a:p>
            <a:pPr>
              <a:buFont typeface="Arial" panose="020B0604020202020204" pitchFamily="34" charset="0"/>
              <a:buNone/>
            </a:pPr>
            <a:r>
              <a:rPr lang="en-US" altLang="en-US" sz="1400" dirty="0" smtClean="0"/>
              <a:t>	&lt;/dependency&gt; </a:t>
            </a:r>
          </a:p>
          <a:p>
            <a:pPr>
              <a:buFont typeface="Arial" panose="020B0604020202020204" pitchFamily="34" charset="0"/>
              <a:buNone/>
            </a:pPr>
            <a:r>
              <a:rPr lang="en-US" altLang="en-US" sz="1400" dirty="0" smtClean="0"/>
              <a:t>	&lt;dependency&gt; </a:t>
            </a:r>
          </a:p>
          <a:p>
            <a:pPr>
              <a:buFont typeface="Arial" panose="020B0604020202020204" pitchFamily="34" charset="0"/>
              <a:buNone/>
            </a:pPr>
            <a:r>
              <a:rPr lang="en-US" altLang="en-US" sz="1400" dirty="0" smtClean="0"/>
              <a:t>		&lt;</a:t>
            </a:r>
            <a:r>
              <a:rPr lang="en-US" altLang="en-US" sz="1400" dirty="0" err="1" smtClean="0"/>
              <a:t>groupId</a:t>
            </a:r>
            <a:r>
              <a:rPr lang="en-US" altLang="en-US" sz="1400" dirty="0" smtClean="0"/>
              <a:t>&gt;</a:t>
            </a:r>
            <a:r>
              <a:rPr lang="en-US" altLang="en-US" sz="1400" dirty="0" err="1" smtClean="0"/>
              <a:t>org.webjars</a:t>
            </a:r>
            <a:r>
              <a:rPr lang="en-US" altLang="en-US" sz="1400" dirty="0" smtClean="0"/>
              <a:t>&lt;/</a:t>
            </a:r>
            <a:r>
              <a:rPr lang="en-US" altLang="en-US" sz="1400" dirty="0" err="1" smtClean="0"/>
              <a:t>groupId</a:t>
            </a:r>
            <a:r>
              <a:rPr lang="en-US" altLang="en-US" sz="1400" dirty="0" smtClean="0"/>
              <a:t>&gt; </a:t>
            </a:r>
          </a:p>
          <a:p>
            <a:pPr>
              <a:buFont typeface="Arial" panose="020B0604020202020204" pitchFamily="34" charset="0"/>
              <a:buNone/>
            </a:pPr>
            <a:r>
              <a:rPr lang="en-US" altLang="en-US" sz="1400" dirty="0" smtClean="0"/>
              <a:t>		&lt;</a:t>
            </a:r>
            <a:r>
              <a:rPr lang="en-US" altLang="en-US" sz="1400" dirty="0" err="1" smtClean="0"/>
              <a:t>artifactId</a:t>
            </a:r>
            <a:r>
              <a:rPr lang="en-US" altLang="en-US" sz="1400" dirty="0" smtClean="0"/>
              <a:t>&gt;</a:t>
            </a:r>
            <a:r>
              <a:rPr lang="en-US" altLang="en-US" sz="1400" dirty="0" err="1" smtClean="0"/>
              <a:t>jquery</a:t>
            </a:r>
            <a:r>
              <a:rPr lang="en-US" altLang="en-US" sz="1400" dirty="0" smtClean="0"/>
              <a:t>&lt;/</a:t>
            </a:r>
            <a:r>
              <a:rPr lang="en-US" altLang="en-US" sz="1400" dirty="0" err="1" smtClean="0"/>
              <a:t>artifactId</a:t>
            </a:r>
            <a:r>
              <a:rPr lang="en-US" altLang="en-US" sz="1400" dirty="0" smtClean="0"/>
              <a:t>&gt; </a:t>
            </a:r>
          </a:p>
          <a:p>
            <a:pPr>
              <a:buFont typeface="Arial" panose="020B0604020202020204" pitchFamily="34" charset="0"/>
              <a:buNone/>
            </a:pPr>
            <a:r>
              <a:rPr lang="en-US" altLang="en-US" sz="1400" dirty="0" smtClean="0"/>
              <a:t>		&lt;version&gt;2.1.1&lt;/version&gt; </a:t>
            </a:r>
          </a:p>
          <a:p>
            <a:pPr>
              <a:buFont typeface="Arial" panose="020B0604020202020204" pitchFamily="34" charset="0"/>
              <a:buNone/>
            </a:pPr>
            <a:r>
              <a:rPr lang="en-US" altLang="en-US" sz="1400" dirty="0" smtClean="0"/>
              <a:t>	&lt;/dependency&gt; </a:t>
            </a:r>
            <a:endParaRPr lang="en-US" altLang="en-US" sz="1400" dirty="0"/>
          </a:p>
        </p:txBody>
      </p:sp>
      <p:sp>
        <p:nvSpPr>
          <p:cNvPr id="5" name="Rectangle 4"/>
          <p:cNvSpPr/>
          <p:nvPr/>
        </p:nvSpPr>
        <p:spPr>
          <a:xfrm>
            <a:off x="1866896" y="5306805"/>
            <a:ext cx="8441872" cy="100148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n-US" altLang="en-US" sz="1400" dirty="0" smtClean="0"/>
              <a:t>To make the application secure : add Spring Security dependency. If we do that the default will be to secure it with HTTP Basic.</a:t>
            </a:r>
          </a:p>
          <a:p>
            <a:pPr marL="285750" indent="-285750">
              <a:buFont typeface="Arial" panose="020B0604020202020204" pitchFamily="34" charset="0"/>
              <a:buChar char="•"/>
            </a:pPr>
            <a:r>
              <a:rPr lang="en-US" altLang="en-US" sz="1400" dirty="0" smtClean="0"/>
              <a:t>Since we want to do a "social" login (delegate to Facebook), we add the Spring Security OAuth2 dependency as well.</a:t>
            </a:r>
            <a:endParaRPr lang="en-US" altLang="en-US" sz="1400" dirty="0"/>
          </a:p>
        </p:txBody>
      </p:sp>
    </p:spTree>
    <p:extLst>
      <p:ext uri="{BB962C8B-B14F-4D97-AF65-F5344CB8AC3E}">
        <p14:creationId xmlns="" xmlns:p14="http://schemas.microsoft.com/office/powerpoint/2010/main" val="15765792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a:t>Application class</a:t>
            </a:r>
          </a:p>
        </p:txBody>
      </p:sp>
      <p:sp>
        <p:nvSpPr>
          <p:cNvPr id="3" name="Rectangle 2"/>
          <p:cNvSpPr/>
          <p:nvPr/>
        </p:nvSpPr>
        <p:spPr>
          <a:xfrm>
            <a:off x="1861457" y="1175655"/>
            <a:ext cx="8441872" cy="404948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buFont typeface="Arial" panose="020B0604020202020204" pitchFamily="34" charset="0"/>
              <a:buNone/>
            </a:pPr>
            <a:r>
              <a:rPr lang="en-US" altLang="en-US" sz="2000" dirty="0" smtClean="0"/>
              <a:t>@</a:t>
            </a:r>
            <a:r>
              <a:rPr lang="en-US" altLang="en-US" sz="2000" dirty="0" err="1" smtClean="0"/>
              <a:t>SpringBootApplication</a:t>
            </a:r>
            <a:endParaRPr lang="en-US" altLang="en-US" sz="2000" dirty="0" smtClean="0"/>
          </a:p>
          <a:p>
            <a:pPr>
              <a:buFont typeface="Arial" panose="020B0604020202020204" pitchFamily="34" charset="0"/>
              <a:buNone/>
            </a:pPr>
            <a:r>
              <a:rPr lang="en-US" altLang="en-US" sz="2000" dirty="0" smtClean="0"/>
              <a:t>@EnableOAuth2Sso</a:t>
            </a:r>
          </a:p>
          <a:p>
            <a:pPr>
              <a:buFont typeface="Arial" panose="020B0604020202020204" pitchFamily="34" charset="0"/>
              <a:buNone/>
            </a:pPr>
            <a:r>
              <a:rPr lang="en-US" altLang="en-US" sz="2000" b="1" dirty="0" smtClean="0"/>
              <a:t>public class </a:t>
            </a:r>
            <a:r>
              <a:rPr lang="en-US" altLang="en-US" sz="2000" b="1" dirty="0" err="1" smtClean="0"/>
              <a:t>SimpleApplication</a:t>
            </a:r>
            <a:r>
              <a:rPr lang="en-US" altLang="en-US" sz="2000" b="1" dirty="0" smtClean="0"/>
              <a:t> {</a:t>
            </a:r>
          </a:p>
          <a:p>
            <a:endParaRPr lang="en-US" altLang="en-US" sz="2000" dirty="0" smtClean="0"/>
          </a:p>
          <a:p>
            <a:pPr>
              <a:buFont typeface="Arial" panose="020B0604020202020204" pitchFamily="34" charset="0"/>
              <a:buNone/>
            </a:pPr>
            <a:r>
              <a:rPr lang="en-US" altLang="en-US" sz="2000" b="1" dirty="0" smtClean="0"/>
              <a:t>	public static void main(String[] </a:t>
            </a:r>
            <a:r>
              <a:rPr lang="en-US" altLang="en-US" sz="2000" b="1" dirty="0" err="1" smtClean="0"/>
              <a:t>args</a:t>
            </a:r>
            <a:r>
              <a:rPr lang="en-US" altLang="en-US" sz="2000" b="1" dirty="0" smtClean="0"/>
              <a:t>) {</a:t>
            </a:r>
          </a:p>
          <a:p>
            <a:pPr>
              <a:buFont typeface="Arial" panose="020B0604020202020204" pitchFamily="34" charset="0"/>
              <a:buNone/>
            </a:pPr>
            <a:r>
              <a:rPr lang="en-US" altLang="en-US" sz="2000" dirty="0" smtClean="0"/>
              <a:t>	</a:t>
            </a:r>
            <a:r>
              <a:rPr lang="en-US" altLang="en-US" sz="2000" dirty="0" err="1" smtClean="0"/>
              <a:t>SpringApplication.</a:t>
            </a:r>
            <a:r>
              <a:rPr lang="en-US" altLang="en-US" sz="2000" i="1" dirty="0" err="1" smtClean="0"/>
              <a:t>run</a:t>
            </a:r>
            <a:r>
              <a:rPr lang="en-US" altLang="en-US" sz="2000" i="1" dirty="0" smtClean="0"/>
              <a:t>(</a:t>
            </a:r>
            <a:r>
              <a:rPr lang="en-US" altLang="en-US" sz="2000" i="1" dirty="0" err="1" smtClean="0"/>
              <a:t>SimpleApplication.</a:t>
            </a:r>
            <a:r>
              <a:rPr lang="en-US" altLang="en-US" sz="2000" b="1" i="1" dirty="0" err="1" smtClean="0"/>
              <a:t>class</a:t>
            </a:r>
            <a:r>
              <a:rPr lang="en-US" altLang="en-US" sz="2000" b="1" i="1" dirty="0" smtClean="0"/>
              <a:t>, </a:t>
            </a:r>
            <a:r>
              <a:rPr lang="en-US" altLang="en-US" sz="2000" b="1" i="1" dirty="0" err="1" smtClean="0"/>
              <a:t>args</a:t>
            </a:r>
            <a:r>
              <a:rPr lang="en-US" altLang="en-US" sz="2000" b="1" i="1" dirty="0" smtClean="0"/>
              <a:t>);</a:t>
            </a:r>
          </a:p>
          <a:p>
            <a:pPr>
              <a:buFont typeface="Arial" panose="020B0604020202020204" pitchFamily="34" charset="0"/>
              <a:buNone/>
            </a:pPr>
            <a:r>
              <a:rPr lang="en-US" altLang="en-US" sz="2000" dirty="0" smtClean="0"/>
              <a:t>	}</a:t>
            </a:r>
          </a:p>
          <a:p>
            <a:pPr>
              <a:buFont typeface="Arial" panose="020B0604020202020204" pitchFamily="34" charset="0"/>
              <a:buNone/>
            </a:pPr>
            <a:r>
              <a:rPr lang="en-US" altLang="en-US" sz="2000" dirty="0" smtClean="0"/>
              <a:t>}</a:t>
            </a:r>
          </a:p>
          <a:p>
            <a:pPr>
              <a:buFont typeface="Arial" panose="020B0604020202020204" pitchFamily="34" charset="0"/>
              <a:buNone/>
            </a:pPr>
            <a:endParaRPr lang="en-US" altLang="en-US" sz="1400" dirty="0" smtClean="0"/>
          </a:p>
        </p:txBody>
      </p:sp>
      <p:sp>
        <p:nvSpPr>
          <p:cNvPr id="5" name="Rectangle 4"/>
          <p:cNvSpPr/>
          <p:nvPr/>
        </p:nvSpPr>
        <p:spPr>
          <a:xfrm>
            <a:off x="1866896" y="5470067"/>
            <a:ext cx="8441872" cy="67493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altLang="en-US" sz="2000" dirty="0" smtClean="0"/>
              <a:t>To make link to Facebook we need an @EnableOAuth2Sso annotation on our main class.</a:t>
            </a:r>
            <a:endParaRPr lang="en-US" altLang="en-US" sz="2000" dirty="0"/>
          </a:p>
        </p:txBody>
      </p:sp>
    </p:spTree>
    <p:extLst>
      <p:ext uri="{BB962C8B-B14F-4D97-AF65-F5344CB8AC3E}">
        <p14:creationId xmlns="" xmlns:p14="http://schemas.microsoft.com/office/powerpoint/2010/main" val="28783232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smtClean="0"/>
              <a:t>…and </a:t>
            </a:r>
            <a:r>
              <a:rPr lang="en-US" altLang="en-US" dirty="0"/>
              <a:t>some configuration (converting </a:t>
            </a:r>
            <a:r>
              <a:rPr lang="en-US" altLang="en-US" dirty="0" err="1"/>
              <a:t>application.properties</a:t>
            </a:r>
            <a:r>
              <a:rPr lang="en-US" altLang="en-US" dirty="0"/>
              <a:t> to YAML for better readability):</a:t>
            </a:r>
          </a:p>
        </p:txBody>
      </p:sp>
      <p:sp>
        <p:nvSpPr>
          <p:cNvPr id="3" name="Rectangle 2"/>
          <p:cNvSpPr/>
          <p:nvPr/>
        </p:nvSpPr>
        <p:spPr>
          <a:xfrm>
            <a:off x="1861457" y="1175655"/>
            <a:ext cx="8441872" cy="404948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buFont typeface="Arial" panose="020B0604020202020204" pitchFamily="34" charset="0"/>
              <a:buNone/>
            </a:pPr>
            <a:r>
              <a:rPr lang="en-US" altLang="en-US" sz="2000" dirty="0" smtClean="0"/>
              <a:t>security:</a:t>
            </a:r>
          </a:p>
          <a:p>
            <a:pPr>
              <a:buFont typeface="Arial" panose="020B0604020202020204" pitchFamily="34" charset="0"/>
              <a:buNone/>
            </a:pPr>
            <a:r>
              <a:rPr lang="en-US" altLang="en-US" sz="2000" dirty="0" smtClean="0"/>
              <a:t>  oauth2:</a:t>
            </a:r>
          </a:p>
          <a:p>
            <a:pPr>
              <a:buFont typeface="Arial" panose="020B0604020202020204" pitchFamily="34" charset="0"/>
              <a:buNone/>
            </a:pPr>
            <a:r>
              <a:rPr lang="en-US" altLang="en-US" sz="2000" dirty="0" smtClean="0"/>
              <a:t>    client:</a:t>
            </a:r>
          </a:p>
          <a:p>
            <a:pPr>
              <a:buFont typeface="Arial" panose="020B0604020202020204" pitchFamily="34" charset="0"/>
              <a:buNone/>
            </a:pPr>
            <a:r>
              <a:rPr lang="en-US" altLang="en-US" sz="2000" dirty="0" smtClean="0"/>
              <a:t>         </a:t>
            </a:r>
            <a:r>
              <a:rPr lang="en-US" altLang="en-US" sz="2000" dirty="0" err="1" smtClean="0"/>
              <a:t>clientId</a:t>
            </a:r>
            <a:r>
              <a:rPr lang="en-US" altLang="en-US" sz="2000" dirty="0" smtClean="0"/>
              <a:t>: 233668646673605</a:t>
            </a:r>
          </a:p>
          <a:p>
            <a:pPr>
              <a:buFont typeface="Arial" panose="020B0604020202020204" pitchFamily="34" charset="0"/>
              <a:buNone/>
            </a:pPr>
            <a:r>
              <a:rPr lang="en-US" altLang="en-US" sz="2000" dirty="0" smtClean="0"/>
              <a:t>	  </a:t>
            </a:r>
            <a:r>
              <a:rPr lang="en-US" altLang="en-US" sz="2000" dirty="0" err="1" smtClean="0"/>
              <a:t>clientSecret</a:t>
            </a:r>
            <a:r>
              <a:rPr lang="en-US" altLang="en-US" sz="2000" dirty="0" smtClean="0"/>
              <a:t>: 33b17e044ee6a4fa383f46ec6e28ea1d</a:t>
            </a:r>
          </a:p>
          <a:p>
            <a:pPr>
              <a:buFont typeface="Arial" panose="020B0604020202020204" pitchFamily="34" charset="0"/>
              <a:buNone/>
            </a:pPr>
            <a:r>
              <a:rPr lang="en-US" altLang="en-US" sz="2000" dirty="0" smtClean="0"/>
              <a:t>         </a:t>
            </a:r>
            <a:r>
              <a:rPr lang="en-US" altLang="en-US" sz="2000" dirty="0" err="1" smtClean="0"/>
              <a:t>accessTokenUri</a:t>
            </a:r>
            <a:r>
              <a:rPr lang="en-US" altLang="en-US" sz="2000" dirty="0" smtClean="0"/>
              <a:t>: https://graph.facebook.com/oauth/access_token</a:t>
            </a:r>
          </a:p>
          <a:p>
            <a:pPr>
              <a:buFont typeface="Arial" panose="020B0604020202020204" pitchFamily="34" charset="0"/>
              <a:buNone/>
            </a:pPr>
            <a:r>
              <a:rPr lang="en-US" altLang="en-US" sz="2000" dirty="0" smtClean="0"/>
              <a:t>         </a:t>
            </a:r>
            <a:r>
              <a:rPr lang="en-US" altLang="en-US" sz="2000" dirty="0" err="1" smtClean="0"/>
              <a:t>userAuthorizationUri</a:t>
            </a:r>
            <a:r>
              <a:rPr lang="en-US" altLang="en-US" sz="2000" dirty="0" smtClean="0"/>
              <a:t>: https://www.facebook.com/dialog/oauth</a:t>
            </a:r>
          </a:p>
          <a:p>
            <a:pPr>
              <a:buFont typeface="Arial" panose="020B0604020202020204" pitchFamily="34" charset="0"/>
              <a:buNone/>
            </a:pPr>
            <a:r>
              <a:rPr lang="en-US" altLang="en-US" sz="2000" dirty="0" smtClean="0"/>
              <a:t>         </a:t>
            </a:r>
            <a:r>
              <a:rPr lang="en-US" altLang="en-US" sz="2000" dirty="0" err="1" smtClean="0"/>
              <a:t>tokenName</a:t>
            </a:r>
            <a:r>
              <a:rPr lang="en-US" altLang="en-US" sz="2000" dirty="0" smtClean="0"/>
              <a:t>: </a:t>
            </a:r>
            <a:r>
              <a:rPr lang="en-US" altLang="en-US" sz="2000" dirty="0" err="1" smtClean="0"/>
              <a:t>oauth_token</a:t>
            </a:r>
            <a:endParaRPr lang="en-US" altLang="en-US" sz="2000" dirty="0" smtClean="0"/>
          </a:p>
          <a:p>
            <a:pPr>
              <a:buFont typeface="Arial" panose="020B0604020202020204" pitchFamily="34" charset="0"/>
              <a:buNone/>
            </a:pPr>
            <a:r>
              <a:rPr lang="en-US" altLang="en-US" sz="2000" dirty="0" smtClean="0"/>
              <a:t>         </a:t>
            </a:r>
            <a:r>
              <a:rPr lang="en-US" altLang="en-US" sz="2000" dirty="0" err="1" smtClean="0"/>
              <a:t>authenticationScheme</a:t>
            </a:r>
            <a:r>
              <a:rPr lang="en-US" altLang="en-US" sz="2000" dirty="0" smtClean="0"/>
              <a:t>: query</a:t>
            </a:r>
          </a:p>
          <a:p>
            <a:pPr>
              <a:buFont typeface="Arial" panose="020B0604020202020204" pitchFamily="34" charset="0"/>
              <a:buNone/>
            </a:pPr>
            <a:r>
              <a:rPr lang="en-US" altLang="en-US" sz="2000" dirty="0" smtClean="0"/>
              <a:t>         </a:t>
            </a:r>
            <a:r>
              <a:rPr lang="en-US" altLang="en-US" sz="2000" dirty="0" err="1" smtClean="0"/>
              <a:t>clientAuthenticationScheme</a:t>
            </a:r>
            <a:r>
              <a:rPr lang="en-US" altLang="en-US" sz="2000" dirty="0" smtClean="0"/>
              <a:t>: form</a:t>
            </a:r>
          </a:p>
          <a:p>
            <a:pPr>
              <a:buFont typeface="Arial" panose="020B0604020202020204" pitchFamily="34" charset="0"/>
              <a:buNone/>
            </a:pPr>
            <a:r>
              <a:rPr lang="en-US" altLang="en-US" sz="2000" dirty="0" smtClean="0"/>
              <a:t>    resource:</a:t>
            </a:r>
          </a:p>
          <a:p>
            <a:pPr>
              <a:buFont typeface="Arial" panose="020B0604020202020204" pitchFamily="34" charset="0"/>
              <a:buNone/>
            </a:pPr>
            <a:r>
              <a:rPr lang="en-US" altLang="en-US" sz="2000" dirty="0" smtClean="0"/>
              <a:t>         </a:t>
            </a:r>
            <a:r>
              <a:rPr lang="en-US" altLang="en-US" sz="2000" dirty="0" err="1" smtClean="0"/>
              <a:t>userInfoUri</a:t>
            </a:r>
            <a:r>
              <a:rPr lang="en-US" altLang="en-US" sz="2000" dirty="0" smtClean="0"/>
              <a:t>: </a:t>
            </a:r>
            <a:r>
              <a:rPr lang="en-US" altLang="en-US" sz="2000" dirty="0" smtClean="0">
                <a:hlinkClick r:id="rId2"/>
              </a:rPr>
              <a:t>https://graph.facebook.com/me</a:t>
            </a:r>
            <a:endParaRPr lang="en-US" altLang="en-US" sz="2000" dirty="0" smtClean="0"/>
          </a:p>
          <a:p>
            <a:pPr>
              <a:buFont typeface="Arial" panose="020B0604020202020204" pitchFamily="34" charset="0"/>
              <a:buNone/>
            </a:pPr>
            <a:endParaRPr lang="en-US" altLang="en-US" sz="1400" dirty="0" smtClean="0"/>
          </a:p>
        </p:txBody>
      </p:sp>
      <p:sp>
        <p:nvSpPr>
          <p:cNvPr id="5" name="Rectangle 4"/>
          <p:cNvSpPr/>
          <p:nvPr/>
        </p:nvSpPr>
        <p:spPr>
          <a:xfrm>
            <a:off x="1866896" y="5225140"/>
            <a:ext cx="8441872" cy="109401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altLang="en-US" dirty="0" smtClean="0"/>
              <a:t>The configuration refers to a client app registered with Facebook in their </a:t>
            </a:r>
            <a:r>
              <a:rPr lang="en-US" altLang="en-US" dirty="0" smtClean="0">
                <a:hlinkClick r:id="rId3"/>
              </a:rPr>
              <a:t>developers</a:t>
            </a:r>
            <a:r>
              <a:rPr lang="en-US" altLang="en-US" dirty="0" smtClean="0"/>
              <a:t> site, in which you have to supply a registered redirect (home page) for the app. This one is registered to "localhost:8080" so it only works in an app running on that address.</a:t>
            </a:r>
            <a:endParaRPr lang="en-US" altLang="en-US" dirty="0"/>
          </a:p>
        </p:txBody>
      </p:sp>
    </p:spTree>
    <p:extLst>
      <p:ext uri="{BB962C8B-B14F-4D97-AF65-F5344CB8AC3E}">
        <p14:creationId xmlns="" xmlns:p14="http://schemas.microsoft.com/office/powerpoint/2010/main" val="21074322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a:t>Index.html (</a:t>
            </a:r>
            <a:r>
              <a:rPr lang="en-US" altLang="en-US" dirty="0" err="1"/>
              <a:t>AngularJS</a:t>
            </a:r>
            <a:r>
              <a:rPr lang="en-US" altLang="en-US" dirty="0"/>
              <a:t>)</a:t>
            </a:r>
          </a:p>
        </p:txBody>
      </p:sp>
      <p:sp>
        <p:nvSpPr>
          <p:cNvPr id="3" name="Rectangle 2"/>
          <p:cNvSpPr/>
          <p:nvPr/>
        </p:nvSpPr>
        <p:spPr>
          <a:xfrm>
            <a:off x="1861456" y="1159326"/>
            <a:ext cx="8882743" cy="5143505"/>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buFont typeface="Arial" panose="020B0604020202020204" pitchFamily="34" charset="0"/>
              <a:buNone/>
            </a:pPr>
            <a:r>
              <a:rPr lang="en-US" altLang="en-US" sz="1600" dirty="0" smtClean="0"/>
              <a:t>&lt;!</a:t>
            </a:r>
            <a:r>
              <a:rPr lang="en-US" altLang="en-US" sz="1600" dirty="0" err="1" smtClean="0"/>
              <a:t>doctype</a:t>
            </a:r>
            <a:r>
              <a:rPr lang="en-US" altLang="en-US" sz="1600" dirty="0" smtClean="0"/>
              <a:t> html&gt; </a:t>
            </a:r>
          </a:p>
          <a:p>
            <a:pPr>
              <a:buFont typeface="Arial" panose="020B0604020202020204" pitchFamily="34" charset="0"/>
              <a:buNone/>
            </a:pPr>
            <a:r>
              <a:rPr lang="en-US" altLang="en-US" sz="1600" dirty="0" smtClean="0"/>
              <a:t>&lt;html </a:t>
            </a:r>
            <a:r>
              <a:rPr lang="en-US" altLang="en-US" sz="1600" dirty="0" err="1" smtClean="0"/>
              <a:t>lang</a:t>
            </a:r>
            <a:r>
              <a:rPr lang="en-US" altLang="en-US" sz="1600" dirty="0" smtClean="0"/>
              <a:t>="en"&gt; </a:t>
            </a:r>
          </a:p>
          <a:p>
            <a:pPr>
              <a:buFont typeface="Arial" panose="020B0604020202020204" pitchFamily="34" charset="0"/>
              <a:buNone/>
            </a:pPr>
            <a:r>
              <a:rPr lang="en-US" altLang="en-US" sz="1600" dirty="0" smtClean="0"/>
              <a:t>&lt;head&gt; </a:t>
            </a:r>
          </a:p>
          <a:p>
            <a:pPr>
              <a:buFont typeface="Arial" panose="020B0604020202020204" pitchFamily="34" charset="0"/>
              <a:buNone/>
            </a:pPr>
            <a:r>
              <a:rPr lang="en-US" altLang="en-US" sz="1600" dirty="0" smtClean="0"/>
              <a:t>	&lt;meta charset="utf-8"/&gt; </a:t>
            </a:r>
          </a:p>
          <a:p>
            <a:pPr>
              <a:buFont typeface="Arial" panose="020B0604020202020204" pitchFamily="34" charset="0"/>
              <a:buNone/>
            </a:pPr>
            <a:r>
              <a:rPr lang="en-US" altLang="en-US" sz="1600" dirty="0" smtClean="0"/>
              <a:t>	&lt;meta http-</a:t>
            </a:r>
            <a:r>
              <a:rPr lang="en-US" altLang="en-US" sz="1600" dirty="0" err="1" smtClean="0"/>
              <a:t>equiv</a:t>
            </a:r>
            <a:r>
              <a:rPr lang="en-US" altLang="en-US" sz="1600" dirty="0" smtClean="0"/>
              <a:t>="X-UA-Compatible" content="IE=edge"/&gt; </a:t>
            </a:r>
          </a:p>
          <a:p>
            <a:pPr>
              <a:buFont typeface="Arial" panose="020B0604020202020204" pitchFamily="34" charset="0"/>
              <a:buNone/>
            </a:pPr>
            <a:r>
              <a:rPr lang="en-US" altLang="en-US" sz="1600" dirty="0" smtClean="0"/>
              <a:t>	&lt;title&gt;Demo&lt;/title&gt; </a:t>
            </a:r>
          </a:p>
          <a:p>
            <a:pPr>
              <a:buFont typeface="Arial" panose="020B0604020202020204" pitchFamily="34" charset="0"/>
              <a:buNone/>
            </a:pPr>
            <a:r>
              <a:rPr lang="en-US" altLang="en-US" sz="1600" dirty="0" smtClean="0"/>
              <a:t>	&lt;meta name="description" content=""/&gt; </a:t>
            </a:r>
          </a:p>
          <a:p>
            <a:pPr>
              <a:buFont typeface="Arial" panose="020B0604020202020204" pitchFamily="34" charset="0"/>
              <a:buNone/>
            </a:pPr>
            <a:r>
              <a:rPr lang="en-US" altLang="en-US" sz="1600" dirty="0" smtClean="0"/>
              <a:t>	&lt;meta name="viewport" content="width=device-width"/&gt; </a:t>
            </a:r>
          </a:p>
          <a:p>
            <a:pPr>
              <a:buFont typeface="Arial" panose="020B0604020202020204" pitchFamily="34" charset="0"/>
              <a:buNone/>
            </a:pPr>
            <a:r>
              <a:rPr lang="en-US" altLang="en-US" sz="1600" dirty="0" smtClean="0"/>
              <a:t>	&lt;base </a:t>
            </a:r>
            <a:r>
              <a:rPr lang="en-US" altLang="en-US" sz="1600" dirty="0" err="1" smtClean="0"/>
              <a:t>href</a:t>
            </a:r>
            <a:r>
              <a:rPr lang="en-US" altLang="en-US" sz="1600" dirty="0" smtClean="0"/>
              <a:t>="/"/&gt; </a:t>
            </a:r>
          </a:p>
          <a:p>
            <a:pPr>
              <a:buFont typeface="Arial" panose="020B0604020202020204" pitchFamily="34" charset="0"/>
              <a:buNone/>
            </a:pPr>
            <a:r>
              <a:rPr lang="en-US" altLang="en-US" sz="1600" dirty="0" smtClean="0"/>
              <a:t>	&lt;link </a:t>
            </a:r>
            <a:r>
              <a:rPr lang="en-US" altLang="en-US" sz="1600" dirty="0" err="1" smtClean="0"/>
              <a:t>rel</a:t>
            </a:r>
            <a:r>
              <a:rPr lang="en-US" altLang="en-US" sz="1600" dirty="0" smtClean="0"/>
              <a:t>="</a:t>
            </a:r>
            <a:r>
              <a:rPr lang="en-US" altLang="en-US" sz="1600" dirty="0" err="1" smtClean="0"/>
              <a:t>stylesheet</a:t>
            </a:r>
            <a:r>
              <a:rPr lang="en-US" altLang="en-US" sz="1600" dirty="0" smtClean="0"/>
              <a:t>" type="text/</a:t>
            </a:r>
            <a:r>
              <a:rPr lang="en-US" altLang="en-US" sz="1600" dirty="0" err="1" smtClean="0"/>
              <a:t>css</a:t>
            </a:r>
            <a:r>
              <a:rPr lang="en-US" altLang="en-US" sz="1600" dirty="0" smtClean="0"/>
              <a:t>" </a:t>
            </a:r>
            <a:r>
              <a:rPr lang="en-US" altLang="en-US" sz="1600" dirty="0" err="1" smtClean="0"/>
              <a:t>href</a:t>
            </a:r>
            <a:r>
              <a:rPr lang="en-US" altLang="en-US" sz="1600" dirty="0" smtClean="0"/>
              <a:t>="/</a:t>
            </a:r>
            <a:r>
              <a:rPr lang="en-US" altLang="en-US" sz="1600" dirty="0" err="1" smtClean="0"/>
              <a:t>webjars</a:t>
            </a:r>
            <a:r>
              <a:rPr lang="en-US" altLang="en-US" sz="1600" dirty="0" smtClean="0"/>
              <a:t>/bootstrap/</a:t>
            </a:r>
            <a:r>
              <a:rPr lang="en-US" altLang="en-US" sz="1600" dirty="0" err="1" smtClean="0"/>
              <a:t>css</a:t>
            </a:r>
            <a:r>
              <a:rPr lang="en-US" altLang="en-US" sz="1600" dirty="0" smtClean="0"/>
              <a:t>/bootstrap.min.css"/&gt; &lt;script type="text/</a:t>
            </a:r>
            <a:r>
              <a:rPr lang="en-US" altLang="en-US" sz="1600" dirty="0" err="1" smtClean="0"/>
              <a:t>javascript</a:t>
            </a:r>
            <a:r>
              <a:rPr lang="en-US" altLang="en-US" sz="1600" dirty="0" smtClean="0"/>
              <a:t>" </a:t>
            </a:r>
            <a:r>
              <a:rPr lang="en-US" altLang="en-US" sz="1600" dirty="0" err="1" smtClean="0"/>
              <a:t>src</a:t>
            </a:r>
            <a:r>
              <a:rPr lang="en-US" altLang="en-US" sz="1600" dirty="0" smtClean="0"/>
              <a:t>="/</a:t>
            </a:r>
            <a:r>
              <a:rPr lang="en-US" altLang="en-US" sz="1600" dirty="0" err="1" smtClean="0"/>
              <a:t>webjars</a:t>
            </a:r>
            <a:r>
              <a:rPr lang="en-US" altLang="en-US" sz="1600" dirty="0" smtClean="0"/>
              <a:t>/</a:t>
            </a:r>
            <a:r>
              <a:rPr lang="en-US" altLang="en-US" sz="1600" dirty="0" err="1" smtClean="0"/>
              <a:t>jquery</a:t>
            </a:r>
            <a:r>
              <a:rPr lang="en-US" altLang="en-US" sz="1600" dirty="0" smtClean="0"/>
              <a:t>/jquery.min.js"&gt;&lt;/script&gt; </a:t>
            </a:r>
          </a:p>
          <a:p>
            <a:pPr>
              <a:buFont typeface="Arial" panose="020B0604020202020204" pitchFamily="34" charset="0"/>
              <a:buNone/>
            </a:pPr>
            <a:r>
              <a:rPr lang="en-US" altLang="en-US" sz="1600" dirty="0" smtClean="0"/>
              <a:t>	&lt;script type="text/</a:t>
            </a:r>
            <a:r>
              <a:rPr lang="en-US" altLang="en-US" sz="1600" dirty="0" err="1" smtClean="0"/>
              <a:t>javascript</a:t>
            </a:r>
            <a:r>
              <a:rPr lang="en-US" altLang="en-US" sz="1600" dirty="0" smtClean="0"/>
              <a:t>" </a:t>
            </a:r>
            <a:r>
              <a:rPr lang="en-US" altLang="en-US" sz="1600" dirty="0" err="1" smtClean="0"/>
              <a:t>src</a:t>
            </a:r>
            <a:r>
              <a:rPr lang="en-US" altLang="en-US" sz="1600" dirty="0" smtClean="0"/>
              <a:t>="/</a:t>
            </a:r>
            <a:r>
              <a:rPr lang="en-US" altLang="en-US" sz="1600" dirty="0" err="1" smtClean="0"/>
              <a:t>webjars</a:t>
            </a:r>
            <a:r>
              <a:rPr lang="en-US" altLang="en-US" sz="1600" dirty="0" smtClean="0"/>
              <a:t>/bootstrap/</a:t>
            </a:r>
            <a:r>
              <a:rPr lang="en-US" altLang="en-US" sz="1600" dirty="0" err="1" smtClean="0"/>
              <a:t>js</a:t>
            </a:r>
            <a:r>
              <a:rPr lang="en-US" altLang="en-US" sz="1600" dirty="0" smtClean="0"/>
              <a:t>/bootstrap.min.js"&gt;&lt;/script&gt; </a:t>
            </a:r>
          </a:p>
          <a:p>
            <a:pPr>
              <a:buFont typeface="Arial" panose="020B0604020202020204" pitchFamily="34" charset="0"/>
              <a:buNone/>
            </a:pPr>
            <a:r>
              <a:rPr lang="en-US" altLang="en-US" sz="1600" dirty="0" smtClean="0"/>
              <a:t>&lt;/head&gt; </a:t>
            </a:r>
          </a:p>
          <a:p>
            <a:pPr>
              <a:buFont typeface="Arial" panose="020B0604020202020204" pitchFamily="34" charset="0"/>
              <a:buNone/>
            </a:pPr>
            <a:r>
              <a:rPr lang="en-US" altLang="en-US" sz="1600" dirty="0" smtClean="0"/>
              <a:t>&lt;body&gt; </a:t>
            </a:r>
          </a:p>
          <a:p>
            <a:pPr>
              <a:buFont typeface="Arial" panose="020B0604020202020204" pitchFamily="34" charset="0"/>
              <a:buNone/>
            </a:pPr>
            <a:r>
              <a:rPr lang="en-US" altLang="en-US" sz="1600" dirty="0" smtClean="0"/>
              <a:t>	&lt;h1&gt;Demo&lt;/h1&gt; </a:t>
            </a:r>
          </a:p>
          <a:p>
            <a:pPr>
              <a:buFont typeface="Arial" panose="020B0604020202020204" pitchFamily="34" charset="0"/>
              <a:buNone/>
            </a:pPr>
            <a:r>
              <a:rPr lang="en-US" altLang="en-US" sz="1600" dirty="0" smtClean="0"/>
              <a:t>	&lt;div class="container"&gt;&lt;/div&gt; </a:t>
            </a:r>
          </a:p>
          <a:p>
            <a:pPr>
              <a:buFont typeface="Arial" panose="020B0604020202020204" pitchFamily="34" charset="0"/>
              <a:buNone/>
            </a:pPr>
            <a:r>
              <a:rPr lang="en-US" altLang="en-US" sz="1600" dirty="0" smtClean="0"/>
              <a:t>&lt;/body&gt; </a:t>
            </a:r>
          </a:p>
          <a:p>
            <a:pPr>
              <a:buFont typeface="Arial" panose="020B0604020202020204" pitchFamily="34" charset="0"/>
              <a:buNone/>
            </a:pPr>
            <a:r>
              <a:rPr lang="en-US" altLang="en-US" sz="1600" dirty="0" smtClean="0"/>
              <a:t>&lt;/html&gt;</a:t>
            </a:r>
          </a:p>
          <a:p>
            <a:pPr>
              <a:buFont typeface="Arial" panose="020B0604020202020204" pitchFamily="34" charset="0"/>
              <a:buNone/>
            </a:pPr>
            <a:endParaRPr lang="en-US" altLang="en-US" sz="1600" dirty="0" smtClean="0"/>
          </a:p>
        </p:txBody>
      </p:sp>
    </p:spTree>
    <p:extLst>
      <p:ext uri="{BB962C8B-B14F-4D97-AF65-F5344CB8AC3E}">
        <p14:creationId xmlns="" xmlns:p14="http://schemas.microsoft.com/office/powerpoint/2010/main" val="13895274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z="2400" dirty="0"/>
              <a:t>Summary of the </a:t>
            </a:r>
            <a:r>
              <a:rPr lang="en-US" altLang="en-US" dirty="0"/>
              <a:t>example</a:t>
            </a:r>
            <a:r>
              <a:rPr lang="en-US" altLang="en-US" sz="2400" dirty="0"/>
              <a:t> application</a:t>
            </a:r>
          </a:p>
        </p:txBody>
      </p:sp>
      <p:graphicFrame>
        <p:nvGraphicFramePr>
          <p:cNvPr id="4" name="Diagram 3"/>
          <p:cNvGraphicFramePr/>
          <p:nvPr>
            <p:extLst>
              <p:ext uri="{D42A27DB-BD31-4B8C-83A1-F6EECF244321}">
                <p14:modId xmlns="" xmlns:p14="http://schemas.microsoft.com/office/powerpoint/2010/main" val="2121899735"/>
              </p:ext>
            </p:extLst>
          </p:nvPr>
        </p:nvGraphicFramePr>
        <p:xfrm>
          <a:off x="1297213" y="1191986"/>
          <a:ext cx="9724571" cy="5012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6549070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D:\Users\atongiya\Desktop\SAMLLogo.jpg"/>
          <p:cNvPicPr>
            <a:picLocks noGrp="1" noChangeAspect="1" noChangeArrowheads="1"/>
          </p:cNvPicPr>
          <p:nvPr>
            <p:ph idx="1"/>
          </p:nvPr>
        </p:nvPicPr>
        <p:blipFill rotWithShape="1">
          <a:blip r:embed="rId2" cstate="print">
            <a:extLst>
              <a:ext uri="{28A0092B-C50C-407E-A947-70E740481C1C}">
                <a14:useLocalDpi xmlns="" xmlns:a14="http://schemas.microsoft.com/office/drawing/2010/main" val="0"/>
              </a:ext>
            </a:extLst>
          </a:blip>
          <a:srcRect t="11291"/>
          <a:stretch/>
        </p:blipFill>
        <p:spPr>
          <a:xfrm>
            <a:off x="2841171" y="4800600"/>
            <a:ext cx="6694503" cy="1691941"/>
          </a:xfrm>
          <a:noFill/>
        </p:spPr>
      </p:pic>
    </p:spTree>
    <p:extLst>
      <p:ext uri="{BB962C8B-B14F-4D97-AF65-F5344CB8AC3E}">
        <p14:creationId xmlns="" xmlns:p14="http://schemas.microsoft.com/office/powerpoint/2010/main" val="33068395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Content Placeholder 2"/>
          <p:cNvSpPr>
            <a:spLocks noGrp="1"/>
          </p:cNvSpPr>
          <p:nvPr>
            <p:ph idx="1"/>
          </p:nvPr>
        </p:nvSpPr>
        <p:spPr>
          <a:xfrm>
            <a:off x="1981200" y="914400"/>
            <a:ext cx="8229600" cy="5257800"/>
          </a:xfrm>
        </p:spPr>
        <p:txBody>
          <a:bodyPr/>
          <a:lstStyle/>
          <a:p>
            <a:r>
              <a:rPr lang="en-US" altLang="en-US" sz="1600" dirty="0"/>
              <a:t/>
            </a:r>
            <a:br>
              <a:rPr lang="en-US" altLang="en-US" sz="1600" dirty="0"/>
            </a:br>
            <a:endParaRPr lang="en-US" altLang="en-US" sz="1600" dirty="0"/>
          </a:p>
        </p:txBody>
      </p:sp>
      <p:sp>
        <p:nvSpPr>
          <p:cNvPr id="4" name="Title 1"/>
          <p:cNvSpPr>
            <a:spLocks noGrp="1"/>
          </p:cNvSpPr>
          <p:nvPr>
            <p:ph type="title"/>
          </p:nvPr>
        </p:nvSpPr>
        <p:spPr>
          <a:xfrm>
            <a:off x="5" y="2"/>
            <a:ext cx="12191999" cy="1002135"/>
          </a:xfrm>
        </p:spPr>
        <p:txBody>
          <a:bodyPr/>
          <a:lstStyle/>
          <a:p>
            <a:r>
              <a:rPr lang="en-US" altLang="en-US" sz="2800" dirty="0"/>
              <a:t>What is SAML?</a:t>
            </a:r>
            <a:endParaRPr lang="en-US" altLang="en-US" dirty="0"/>
          </a:p>
        </p:txBody>
      </p:sp>
      <p:graphicFrame>
        <p:nvGraphicFramePr>
          <p:cNvPr id="2" name="Diagram 1"/>
          <p:cNvGraphicFramePr/>
          <p:nvPr>
            <p:extLst>
              <p:ext uri="{D42A27DB-BD31-4B8C-83A1-F6EECF244321}">
                <p14:modId xmlns="" xmlns:p14="http://schemas.microsoft.com/office/powerpoint/2010/main" val="2609276200"/>
              </p:ext>
            </p:extLst>
          </p:nvPr>
        </p:nvGraphicFramePr>
        <p:xfrm>
          <a:off x="1050471" y="638023"/>
          <a:ext cx="10820400" cy="5534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7465740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14569" y="1114128"/>
            <a:ext cx="3799113" cy="28813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 y="2"/>
            <a:ext cx="12191999" cy="1002135"/>
          </a:xfrm>
        </p:spPr>
        <p:txBody>
          <a:bodyPr/>
          <a:lstStyle/>
          <a:p>
            <a:r>
              <a:rPr lang="en-US" altLang="en-US" dirty="0"/>
              <a:t>SAML</a:t>
            </a:r>
            <a:r>
              <a:rPr lang="en-US" altLang="en-US" sz="2800" dirty="0"/>
              <a:t> Roles</a:t>
            </a:r>
            <a:endParaRPr lang="en-US" altLang="en-US" dirty="0"/>
          </a:p>
        </p:txBody>
      </p:sp>
      <p:sp>
        <p:nvSpPr>
          <p:cNvPr id="5" name="Rectangle 4"/>
          <p:cNvSpPr/>
          <p:nvPr/>
        </p:nvSpPr>
        <p:spPr>
          <a:xfrm>
            <a:off x="1028711" y="1534886"/>
            <a:ext cx="6400800" cy="246057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marL="457200" indent="-457200">
              <a:buFont typeface="Arial" charset="0"/>
              <a:buAutoNum type="arabicPeriod"/>
              <a:defRPr/>
            </a:pPr>
            <a:r>
              <a:rPr lang="en-US" sz="2200" dirty="0"/>
              <a:t>Identity Provider (</a:t>
            </a:r>
            <a:r>
              <a:rPr lang="en-US" sz="2200" dirty="0" err="1"/>
              <a:t>IdP</a:t>
            </a:r>
            <a:r>
              <a:rPr lang="en-US" sz="2200" dirty="0"/>
              <a:t>)/ Asserting party</a:t>
            </a:r>
          </a:p>
          <a:p>
            <a:pPr marL="457200" indent="-457200">
              <a:buFont typeface="Arial" charset="0"/>
              <a:buAutoNum type="arabicPeriod"/>
              <a:defRPr/>
            </a:pPr>
            <a:r>
              <a:rPr lang="en-US" sz="2200" dirty="0"/>
              <a:t>Service Provider (SP) / Relying party</a:t>
            </a:r>
          </a:p>
          <a:p>
            <a:pPr marL="457200" indent="-457200">
              <a:buFont typeface="Arial" charset="0"/>
              <a:buAutoNum type="arabicPeriod"/>
              <a:defRPr/>
            </a:pPr>
            <a:r>
              <a:rPr lang="en-US" sz="2200" dirty="0"/>
              <a:t>User</a:t>
            </a:r>
          </a:p>
        </p:txBody>
      </p:sp>
      <p:sp>
        <p:nvSpPr>
          <p:cNvPr id="9" name="Rectangle 8"/>
          <p:cNvSpPr/>
          <p:nvPr/>
        </p:nvSpPr>
        <p:spPr>
          <a:xfrm>
            <a:off x="1034150" y="4152916"/>
            <a:ext cx="10379532" cy="210092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marL="457200" indent="-457200">
              <a:buAutoNum type="arabicPeriod"/>
              <a:defRPr/>
            </a:pPr>
            <a:r>
              <a:rPr lang="en-US" sz="2000" dirty="0" smtClean="0"/>
              <a:t>An </a:t>
            </a:r>
            <a:r>
              <a:rPr lang="en-US" sz="2000" dirty="0"/>
              <a:t>asserting party is a system entity that </a:t>
            </a:r>
            <a:r>
              <a:rPr lang="en-US" sz="2000" dirty="0" smtClean="0"/>
              <a:t>makes </a:t>
            </a:r>
            <a:r>
              <a:rPr lang="en-US" sz="2000" dirty="0"/>
              <a:t>SAML assertions. </a:t>
            </a:r>
            <a:endParaRPr lang="en-US" sz="2000" dirty="0" smtClean="0"/>
          </a:p>
          <a:p>
            <a:pPr marL="457200" indent="-457200">
              <a:buAutoNum type="arabicPeriod"/>
              <a:defRPr/>
            </a:pPr>
            <a:r>
              <a:rPr lang="en-US" sz="2000" dirty="0" smtClean="0"/>
              <a:t>A </a:t>
            </a:r>
            <a:r>
              <a:rPr lang="en-US" sz="2000" dirty="0"/>
              <a:t>relying party is a system entity </a:t>
            </a:r>
            <a:r>
              <a:rPr lang="en-US" sz="2000" dirty="0" smtClean="0"/>
              <a:t>that uses </a:t>
            </a:r>
            <a:r>
              <a:rPr lang="en-US" sz="2000" dirty="0"/>
              <a:t>assertions it has </a:t>
            </a:r>
            <a:r>
              <a:rPr lang="en-US" sz="2000" dirty="0" smtClean="0"/>
              <a:t>received.</a:t>
            </a:r>
          </a:p>
          <a:p>
            <a:pPr marL="457200" indent="-457200">
              <a:buAutoNum type="arabicPeriod"/>
              <a:defRPr/>
            </a:pPr>
            <a:r>
              <a:rPr lang="en-US" sz="2000" smtClean="0"/>
              <a:t>A </a:t>
            </a:r>
            <a:r>
              <a:rPr lang="en-US" sz="2000" smtClean="0"/>
              <a:t>relying </a:t>
            </a:r>
            <a:r>
              <a:rPr lang="en-US" sz="2000" dirty="0"/>
              <a:t>party's willingness to rely on </a:t>
            </a:r>
            <a:r>
              <a:rPr lang="en-US" sz="2000" dirty="0" smtClean="0"/>
              <a:t>information </a:t>
            </a:r>
            <a:r>
              <a:rPr lang="en-US" sz="2000" dirty="0"/>
              <a:t>from an asserting party depends on the existence of a trust relationship with the asserting party.</a:t>
            </a:r>
          </a:p>
        </p:txBody>
      </p:sp>
    </p:spTree>
    <p:extLst>
      <p:ext uri="{BB962C8B-B14F-4D97-AF65-F5344CB8AC3E}">
        <p14:creationId xmlns="" xmlns:p14="http://schemas.microsoft.com/office/powerpoint/2010/main" val="1981388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 y="2"/>
            <a:ext cx="12191999" cy="1002135"/>
          </a:xfrm>
        </p:spPr>
        <p:txBody>
          <a:bodyPr/>
          <a:lstStyle/>
          <a:p>
            <a:r>
              <a:rPr lang="en-US" altLang="en-US" dirty="0"/>
              <a:t>SAML basic </a:t>
            </a:r>
            <a:r>
              <a:rPr lang="en-US" altLang="en-US" dirty="0" smtClean="0"/>
              <a:t>concepts</a:t>
            </a:r>
            <a:endParaRPr lang="en-US" altLang="en-US" dirty="0"/>
          </a:p>
        </p:txBody>
      </p:sp>
      <p:graphicFrame>
        <p:nvGraphicFramePr>
          <p:cNvPr id="10" name="Diagram 9"/>
          <p:cNvGraphicFramePr/>
          <p:nvPr>
            <p:extLst>
              <p:ext uri="{D42A27DB-BD31-4B8C-83A1-F6EECF244321}">
                <p14:modId xmlns="" xmlns:p14="http://schemas.microsoft.com/office/powerpoint/2010/main" val="3577647290"/>
              </p:ext>
            </p:extLst>
          </p:nvPr>
        </p:nvGraphicFramePr>
        <p:xfrm>
          <a:off x="2146300" y="1537301"/>
          <a:ext cx="8128000" cy="4324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787213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at a glance</a:t>
            </a:r>
            <a:endParaRPr lang="en-US" dirty="0"/>
          </a:p>
        </p:txBody>
      </p:sp>
      <p:graphicFrame>
        <p:nvGraphicFramePr>
          <p:cNvPr id="6" name="Table 5"/>
          <p:cNvGraphicFramePr>
            <a:graphicFrameLocks noGrp="1"/>
          </p:cNvGraphicFramePr>
          <p:nvPr/>
        </p:nvGraphicFramePr>
        <p:xfrm>
          <a:off x="1960729" y="1648558"/>
          <a:ext cx="8380885" cy="4032447"/>
        </p:xfrm>
        <a:graphic>
          <a:graphicData uri="http://schemas.openxmlformats.org/drawingml/2006/table">
            <a:tbl>
              <a:tblPr/>
              <a:tblGrid>
                <a:gridCol w="3040125"/>
                <a:gridCol w="5340760"/>
              </a:tblGrid>
              <a:tr h="661057">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b="1" dirty="0">
                          <a:latin typeface="+mj-lt"/>
                        </a:rPr>
                        <a:t>Target Audience: </a:t>
                      </a:r>
                      <a:endParaRPr lang="en-US" sz="2800" b="1" dirty="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srgbClr>
                    </a:solidFill>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a:latin typeface="+mj-lt"/>
                        </a:rPr>
                        <a:t>Designation (s), Roles (s)</a:t>
                      </a:r>
                      <a:endParaRPr lang="en-US" sz="280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ysClr val="window" lastClr="FFFFFF"/>
                    </a:solidFill>
                  </a:tcPr>
                </a:tc>
              </a:tr>
              <a:tr h="661057">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b="1" dirty="0">
                          <a:latin typeface="+mj-lt"/>
                        </a:rPr>
                        <a:t>Course Level: </a:t>
                      </a:r>
                      <a:endParaRPr lang="en-US" sz="2800" b="1" dirty="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srgbClr>
                    </a:solidFill>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dirty="0">
                          <a:latin typeface="+mj-lt"/>
                        </a:rPr>
                        <a:t>&lt;Beginner/Intermediate/Advanced&gt;</a:t>
                      </a:r>
                      <a:endParaRPr lang="en-US" sz="2800" dirty="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ysClr val="window" lastClr="FFFFFF"/>
                    </a:solidFill>
                  </a:tcPr>
                </a:tc>
              </a:tr>
              <a:tr h="727162">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b="1" dirty="0">
                          <a:latin typeface="+mj-lt"/>
                        </a:rPr>
                        <a:t>Duration (in hours): </a:t>
                      </a:r>
                      <a:endParaRPr lang="en-US" sz="2800" b="1" dirty="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srgbClr>
                    </a:solidFill>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endParaRPr lang="en-US" sz="280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ysClr val="window" lastClr="FFFFFF"/>
                    </a:solidFill>
                  </a:tcPr>
                </a:tc>
              </a:tr>
              <a:tr h="661057">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b="1" dirty="0">
                          <a:latin typeface="+mj-lt"/>
                        </a:rPr>
                        <a:t>Pre-requisites, if any: </a:t>
                      </a:r>
                      <a:endParaRPr lang="en-US" sz="2800" b="1" dirty="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srgbClr>
                    </a:solidFill>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a:latin typeface="+mj-lt"/>
                        </a:rPr>
                        <a:t>&lt;None&gt;	</a:t>
                      </a:r>
                      <a:endParaRPr lang="en-US" sz="280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ysClr val="window" lastClr="FFFFFF"/>
                    </a:solidFill>
                  </a:tcPr>
                </a:tc>
              </a:tr>
              <a:tr h="661057">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b="1" dirty="0">
                          <a:latin typeface="+mj-lt"/>
                        </a:rPr>
                        <a:t>Post-requisites, if any: </a:t>
                      </a:r>
                      <a:endParaRPr lang="en-US" sz="2800" b="1" dirty="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srgbClr>
                    </a:solidFill>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dirty="0">
                          <a:latin typeface="+mj-lt"/>
                        </a:rPr>
                        <a:t>&lt;None&gt;</a:t>
                      </a:r>
                      <a:endParaRPr lang="en-US" sz="2800" dirty="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ysClr val="window" lastClr="FFFFFF"/>
                    </a:solidFill>
                  </a:tcPr>
                </a:tc>
              </a:tr>
              <a:tr h="661057">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b="1" dirty="0">
                          <a:latin typeface="+mj-lt"/>
                        </a:rPr>
                        <a:t>Relevant Certifications: </a:t>
                      </a:r>
                      <a:endParaRPr lang="en-US" sz="2800" b="1" dirty="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srgbClr>
                    </a:solidFill>
                  </a:tcPr>
                </a:tc>
                <a:tc>
                  <a:txBody>
                    <a:bodyPr/>
                    <a:lstStyle>
                      <a:defPPr>
                        <a:defRPr lang="fr-FR"/>
                      </a:defPPr>
                      <a:lvl1pPr marL="0" algn="l" defTabSz="914342" rtl="0" eaLnBrk="1" latinLnBrk="0" hangingPunct="1">
                        <a:defRPr sz="1800" kern="1200">
                          <a:solidFill>
                            <a:schemeClr val="dk1"/>
                          </a:solidFill>
                          <a:latin typeface="Arial"/>
                        </a:defRPr>
                      </a:lvl1pPr>
                      <a:lvl2pPr marL="457171" algn="l" defTabSz="914342" rtl="0" eaLnBrk="1" latinLnBrk="0" hangingPunct="1">
                        <a:defRPr sz="1800" kern="1200">
                          <a:solidFill>
                            <a:schemeClr val="dk1"/>
                          </a:solidFill>
                          <a:latin typeface="Arial"/>
                        </a:defRPr>
                      </a:lvl2pPr>
                      <a:lvl3pPr marL="914342" algn="l" defTabSz="914342" rtl="0" eaLnBrk="1" latinLnBrk="0" hangingPunct="1">
                        <a:defRPr sz="1800" kern="1200">
                          <a:solidFill>
                            <a:schemeClr val="dk1"/>
                          </a:solidFill>
                          <a:latin typeface="Arial"/>
                        </a:defRPr>
                      </a:lvl3pPr>
                      <a:lvl4pPr marL="1371513" algn="l" defTabSz="914342" rtl="0" eaLnBrk="1" latinLnBrk="0" hangingPunct="1">
                        <a:defRPr sz="1800" kern="1200">
                          <a:solidFill>
                            <a:schemeClr val="dk1"/>
                          </a:solidFill>
                          <a:latin typeface="Arial"/>
                        </a:defRPr>
                      </a:lvl4pPr>
                      <a:lvl5pPr marL="1828684" algn="l" defTabSz="914342" rtl="0" eaLnBrk="1" latinLnBrk="0" hangingPunct="1">
                        <a:defRPr sz="1800" kern="1200">
                          <a:solidFill>
                            <a:schemeClr val="dk1"/>
                          </a:solidFill>
                          <a:latin typeface="Arial"/>
                        </a:defRPr>
                      </a:lvl5pPr>
                      <a:lvl6pPr marL="2285855" algn="l" defTabSz="914342" rtl="0" eaLnBrk="1" latinLnBrk="0" hangingPunct="1">
                        <a:defRPr sz="1800" kern="1200">
                          <a:solidFill>
                            <a:schemeClr val="dk1"/>
                          </a:solidFill>
                          <a:latin typeface="Arial"/>
                        </a:defRPr>
                      </a:lvl6pPr>
                      <a:lvl7pPr marL="2743026" algn="l" defTabSz="914342" rtl="0" eaLnBrk="1" latinLnBrk="0" hangingPunct="1">
                        <a:defRPr sz="1800" kern="1200">
                          <a:solidFill>
                            <a:schemeClr val="dk1"/>
                          </a:solidFill>
                          <a:latin typeface="Arial"/>
                        </a:defRPr>
                      </a:lvl7pPr>
                      <a:lvl8pPr marL="3200198" algn="l" defTabSz="914342" rtl="0" eaLnBrk="1" latinLnBrk="0" hangingPunct="1">
                        <a:defRPr sz="1800" kern="1200">
                          <a:solidFill>
                            <a:schemeClr val="dk1"/>
                          </a:solidFill>
                          <a:latin typeface="Arial"/>
                        </a:defRPr>
                      </a:lvl8pPr>
                      <a:lvl9pPr marL="3657369" algn="l" defTabSz="914342" rtl="0" eaLnBrk="1" latinLnBrk="0" hangingPunct="1">
                        <a:defRPr sz="1800" kern="1200">
                          <a:solidFill>
                            <a:schemeClr val="dk1"/>
                          </a:solidFill>
                          <a:latin typeface="Arial"/>
                        </a:defRPr>
                      </a:lvl9pPr>
                    </a:lstStyle>
                    <a:p>
                      <a:pPr marL="0" marR="0">
                        <a:spcBef>
                          <a:spcPts val="0"/>
                        </a:spcBef>
                        <a:spcAft>
                          <a:spcPts val="0"/>
                        </a:spcAft>
                      </a:pPr>
                      <a:r>
                        <a:rPr lang="nl-NL" sz="2000" dirty="0">
                          <a:latin typeface="+mj-lt"/>
                        </a:rPr>
                        <a:t>&lt;None&gt;</a:t>
                      </a:r>
                      <a:endParaRPr lang="en-US" sz="2800" dirty="0">
                        <a:latin typeface="+mj-lt"/>
                        <a:ea typeface="Calibri"/>
                        <a:cs typeface="Times New Roman"/>
                      </a:endParaRPr>
                    </a:p>
                  </a:txBody>
                  <a:tcPr marL="65666" marR="65666"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ysClr val="window" lastClr="FFFFFF"/>
                    </a:solidFill>
                  </a:tcPr>
                </a:tc>
              </a:tr>
            </a:tbl>
          </a:graphicData>
        </a:graphic>
      </p:graphicFrame>
      <p:sp>
        <p:nvSpPr>
          <p:cNvPr id="4" name="Rectangle 3"/>
          <p:cNvSpPr/>
          <p:nvPr/>
        </p:nvSpPr>
        <p:spPr>
          <a:xfrm>
            <a:off x="7938448" y="313900"/>
            <a:ext cx="2838735" cy="143301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solidFill>
                  <a:schemeClr val="tx2">
                    <a:lumMod val="50000"/>
                  </a:schemeClr>
                </a:solidFill>
              </a:rPr>
              <a:t>Note to SME:</a:t>
            </a:r>
          </a:p>
          <a:p>
            <a:pPr algn="ctr"/>
            <a:r>
              <a:rPr lang="en-US" sz="2400" dirty="0">
                <a:solidFill>
                  <a:schemeClr val="tx2">
                    <a:lumMod val="50000"/>
                  </a:schemeClr>
                </a:solidFill>
              </a:rPr>
              <a:t>Need SME input for this screen.</a:t>
            </a:r>
          </a:p>
        </p:txBody>
      </p:sp>
    </p:spTree>
    <p:extLst>
      <p:ext uri="{BB962C8B-B14F-4D97-AF65-F5344CB8AC3E}">
        <p14:creationId xmlns="" xmlns:p14="http://schemas.microsoft.com/office/powerpoint/2010/main" val="24270119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smtClean="0"/>
              <a:t>SAML basic concepts</a:t>
            </a:r>
          </a:p>
        </p:txBody>
      </p:sp>
      <p:pic>
        <p:nvPicPr>
          <p:cNvPr id="47107" name="Picture 2" descr="D:\Users\atongiya\Desktop\samlbasic.gif"/>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2710543" y="1387928"/>
            <a:ext cx="7053943" cy="4702629"/>
          </a:xfrm>
          <a:noFill/>
        </p:spPr>
      </p:pic>
    </p:spTree>
    <p:extLst>
      <p:ext uri="{BB962C8B-B14F-4D97-AF65-F5344CB8AC3E}">
        <p14:creationId xmlns="" xmlns:p14="http://schemas.microsoft.com/office/powerpoint/2010/main" val="13711608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 y="2"/>
            <a:ext cx="12191999" cy="1002135"/>
          </a:xfrm>
        </p:spPr>
        <p:txBody>
          <a:bodyPr/>
          <a:lstStyle/>
          <a:p>
            <a:r>
              <a:rPr lang="en-US" altLang="en-US" dirty="0"/>
              <a:t>Web Browser SSO </a:t>
            </a:r>
            <a:r>
              <a:rPr lang="en-US" altLang="en-US" dirty="0" smtClean="0"/>
              <a:t>Profile: </a:t>
            </a:r>
            <a:r>
              <a:rPr lang="en-US" dirty="0"/>
              <a:t>Message flows (Based on where user starts the process of a web SSO exchange</a:t>
            </a:r>
            <a:r>
              <a:rPr lang="en-US" dirty="0" smtClean="0"/>
              <a:t>)</a:t>
            </a:r>
            <a:r>
              <a:rPr lang="en-US" altLang="en-US" dirty="0" smtClean="0"/>
              <a:t> </a:t>
            </a:r>
          </a:p>
        </p:txBody>
      </p:sp>
      <p:graphicFrame>
        <p:nvGraphicFramePr>
          <p:cNvPr id="7" name="Diagram 6"/>
          <p:cNvGraphicFramePr/>
          <p:nvPr>
            <p:extLst>
              <p:ext uri="{D42A27DB-BD31-4B8C-83A1-F6EECF244321}">
                <p14:modId xmlns="" xmlns:p14="http://schemas.microsoft.com/office/powerpoint/2010/main" val="3772772740"/>
              </p:ext>
            </p:extLst>
          </p:nvPr>
        </p:nvGraphicFramePr>
        <p:xfrm>
          <a:off x="1017814" y="1045028"/>
          <a:ext cx="10820400" cy="5355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1881350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2" descr="D:\Users\atongiya\Desktop\ssoProfileTypes.gif"/>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2590799" y="1066800"/>
            <a:ext cx="7320643" cy="4876800"/>
          </a:xfrm>
          <a:noFill/>
        </p:spPr>
      </p:pic>
      <p:sp>
        <p:nvSpPr>
          <p:cNvPr id="6" name="Title 1"/>
          <p:cNvSpPr txBox="1">
            <a:spLocks/>
          </p:cNvSpPr>
          <p:nvPr/>
        </p:nvSpPr>
        <p:spPr>
          <a:xfrm>
            <a:off x="5" y="2"/>
            <a:ext cx="12191999" cy="1002135"/>
          </a:xfrm>
          <a:prstGeom prst="rect">
            <a:avLst/>
          </a:prstGeom>
        </p:spPr>
        <p:txBody>
          <a:bodyPr vert="horz" lIns="297529" tIns="33059" rIns="165294" bIns="33059" rtlCol="0" anchor="ctr">
            <a:noAutofit/>
          </a:bodyPr>
          <a:lst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a:lstStyle>
          <a:p>
            <a:r>
              <a:rPr lang="en-US" altLang="en-US" sz="2800" dirty="0"/>
              <a:t>SP-initiated  </a:t>
            </a:r>
            <a:r>
              <a:rPr lang="en-US" altLang="en-US" sz="2800" dirty="0" err="1"/>
              <a:t>Vs</a:t>
            </a:r>
            <a:r>
              <a:rPr lang="en-US" altLang="en-US" sz="2800" dirty="0"/>
              <a:t>  </a:t>
            </a:r>
            <a:r>
              <a:rPr lang="en-US" altLang="en-US" sz="2800" dirty="0" err="1"/>
              <a:t>IdP</a:t>
            </a:r>
            <a:r>
              <a:rPr lang="en-US" altLang="en-US" sz="2800" dirty="0"/>
              <a:t>-initiated</a:t>
            </a:r>
            <a:endParaRPr lang="en-US" altLang="en-US" dirty="0" smtClean="0"/>
          </a:p>
        </p:txBody>
      </p:sp>
    </p:spTree>
    <p:extLst>
      <p:ext uri="{BB962C8B-B14F-4D97-AF65-F5344CB8AC3E}">
        <p14:creationId xmlns="" xmlns:p14="http://schemas.microsoft.com/office/powerpoint/2010/main" val="39653206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2" descr="D:\Users\atongiya\Desktop\saml-auth.gif"/>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1616529" y="1066801"/>
            <a:ext cx="9111342" cy="5327549"/>
          </a:xfrm>
          <a:noFill/>
        </p:spPr>
      </p:pic>
      <p:sp>
        <p:nvSpPr>
          <p:cNvPr id="4" name="Title 1"/>
          <p:cNvSpPr txBox="1">
            <a:spLocks/>
          </p:cNvSpPr>
          <p:nvPr/>
        </p:nvSpPr>
        <p:spPr>
          <a:xfrm>
            <a:off x="5" y="2"/>
            <a:ext cx="12191999" cy="1002135"/>
          </a:xfrm>
          <a:prstGeom prst="rect">
            <a:avLst/>
          </a:prstGeom>
        </p:spPr>
        <p:txBody>
          <a:bodyPr vert="horz" lIns="297529" tIns="33059" rIns="165294" bIns="33059" rtlCol="0" anchor="ctr">
            <a:noAutofit/>
          </a:bodyPr>
          <a:lst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a:lstStyle>
          <a:p>
            <a:r>
              <a:rPr lang="en-US" altLang="en-US" dirty="0" err="1"/>
              <a:t>IdP</a:t>
            </a:r>
            <a:r>
              <a:rPr lang="en-US" altLang="en-US" dirty="0"/>
              <a:t>-Initiated SSO: POST Binding </a:t>
            </a:r>
            <a:r>
              <a:rPr lang="en-US" altLang="en-US" dirty="0" smtClean="0"/>
              <a:t>Flow</a:t>
            </a:r>
          </a:p>
        </p:txBody>
      </p:sp>
    </p:spTree>
    <p:extLst>
      <p:ext uri="{BB962C8B-B14F-4D97-AF65-F5344CB8AC3E}">
        <p14:creationId xmlns="" xmlns:p14="http://schemas.microsoft.com/office/powerpoint/2010/main" val="29160428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D:\Users\atongiya\Desktop\spInitiatedPost.gif"/>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2286000" y="1371600"/>
            <a:ext cx="7620000" cy="4953000"/>
          </a:xfrm>
          <a:noFill/>
        </p:spPr>
      </p:pic>
      <p:sp>
        <p:nvSpPr>
          <p:cNvPr id="5" name="Title 1"/>
          <p:cNvSpPr txBox="1">
            <a:spLocks/>
          </p:cNvSpPr>
          <p:nvPr/>
        </p:nvSpPr>
        <p:spPr>
          <a:xfrm>
            <a:off x="5" y="2"/>
            <a:ext cx="12191999" cy="1002135"/>
          </a:xfrm>
          <a:prstGeom prst="rect">
            <a:avLst/>
          </a:prstGeom>
        </p:spPr>
        <p:txBody>
          <a:bodyPr vert="horz" lIns="297529" tIns="33059" rIns="165294" bIns="33059" rtlCol="0" anchor="ctr">
            <a:noAutofit/>
          </a:bodyPr>
          <a:lst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a:lstStyle>
          <a:p>
            <a:r>
              <a:rPr lang="en-US" altLang="en-US" dirty="0"/>
              <a:t>SP-Initiated SSO: POST Bindings F</a:t>
            </a:r>
            <a:r>
              <a:rPr lang="en-US" altLang="en-US" sz="2800" dirty="0"/>
              <a:t>low</a:t>
            </a:r>
            <a:endParaRPr lang="en-US" altLang="en-US" dirty="0" smtClean="0"/>
          </a:p>
        </p:txBody>
      </p:sp>
    </p:spTree>
    <p:extLst>
      <p:ext uri="{BB962C8B-B14F-4D97-AF65-F5344CB8AC3E}">
        <p14:creationId xmlns="" xmlns:p14="http://schemas.microsoft.com/office/powerpoint/2010/main" val="19943377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 y="2"/>
            <a:ext cx="12191999" cy="1002135"/>
          </a:xfrm>
          <a:prstGeom prst="rect">
            <a:avLst/>
          </a:prstGeom>
        </p:spPr>
        <p:txBody>
          <a:bodyPr vert="horz" lIns="297529" tIns="33059" rIns="165294" bIns="33059" rtlCol="0" anchor="ctr">
            <a:noAutofit/>
          </a:bodyPr>
          <a:lst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a:lstStyle>
          <a:p>
            <a:r>
              <a:rPr lang="en-US" altLang="en-US" dirty="0"/>
              <a:t>SP-Initiated</a:t>
            </a:r>
            <a:r>
              <a:rPr lang="en-US" altLang="en-US" sz="2800" dirty="0"/>
              <a:t> SSO: POST Bindings Flow</a:t>
            </a:r>
            <a:endParaRPr lang="en-US" altLang="en-US" dirty="0" smtClean="0"/>
          </a:p>
        </p:txBody>
      </p:sp>
      <p:graphicFrame>
        <p:nvGraphicFramePr>
          <p:cNvPr id="6" name="Content Placeholder 3"/>
          <p:cNvGraphicFramePr>
            <a:graphicFrameLocks noGrp="1"/>
          </p:cNvGraphicFramePr>
          <p:nvPr>
            <p:ph idx="1"/>
            <p:extLst>
              <p:ext uri="{D42A27DB-BD31-4B8C-83A1-F6EECF244321}">
                <p14:modId xmlns="" xmlns:p14="http://schemas.microsoft.com/office/powerpoint/2010/main" val="1746656679"/>
              </p:ext>
            </p:extLst>
          </p:nvPr>
        </p:nvGraphicFramePr>
        <p:xfrm>
          <a:off x="963386" y="1205030"/>
          <a:ext cx="10858499" cy="5171249"/>
        </p:xfrm>
        <a:graphic>
          <a:graphicData uri="http://schemas.openxmlformats.org/drawingml/2006/table">
            <a:tbl>
              <a:tblPr firstRow="1" bandRow="1">
                <a:tableStyleId>{5A111915-BE36-4E01-A7E5-04B1672EAD32}</a:tableStyleId>
              </a:tblPr>
              <a:tblGrid>
                <a:gridCol w="1809749"/>
                <a:gridCol w="4122208"/>
                <a:gridCol w="4926542"/>
              </a:tblGrid>
              <a:tr h="275121">
                <a:tc>
                  <a:txBody>
                    <a:bodyPr/>
                    <a:lstStyle/>
                    <a:p>
                      <a:endParaRPr lang="en-US" sz="1300" dirty="0"/>
                    </a:p>
                  </a:txBody>
                  <a:tcPr marT="45721" marB="45721"/>
                </a:tc>
                <a:tc>
                  <a:txBody>
                    <a:bodyPr/>
                    <a:lstStyle/>
                    <a:p>
                      <a:r>
                        <a:rPr lang="en-US" sz="1300" dirty="0" smtClean="0"/>
                        <a:t>OAuth2</a:t>
                      </a:r>
                      <a:endParaRPr lang="en-US" sz="1300" dirty="0"/>
                    </a:p>
                  </a:txBody>
                  <a:tcPr marT="45721" marB="45721"/>
                </a:tc>
                <a:tc>
                  <a:txBody>
                    <a:bodyPr/>
                    <a:lstStyle/>
                    <a:p>
                      <a:r>
                        <a:rPr lang="en-US" sz="1300" dirty="0" smtClean="0"/>
                        <a:t>SAML</a:t>
                      </a:r>
                      <a:endParaRPr lang="en-US" sz="1300" dirty="0"/>
                    </a:p>
                  </a:txBody>
                  <a:tcPr marT="45721" marB="45721"/>
                </a:tc>
              </a:tr>
              <a:tr h="751639">
                <a:tc>
                  <a:txBody>
                    <a:bodyPr/>
                    <a:lstStyle/>
                    <a:p>
                      <a:r>
                        <a:rPr lang="en-US" sz="1300" dirty="0" smtClean="0"/>
                        <a:t>Definition</a:t>
                      </a:r>
                      <a:endParaRPr lang="en-US" sz="1300" b="1" dirty="0"/>
                    </a:p>
                  </a:txBody>
                  <a:tcPr marT="45721" marB="45721"/>
                </a:tc>
                <a:tc>
                  <a:txBody>
                    <a:bodyPr/>
                    <a:lstStyle/>
                    <a:p>
                      <a:r>
                        <a:rPr lang="en-US" sz="1300" kern="1200" dirty="0" smtClean="0"/>
                        <a:t>(Open Authorization) is a standard for authorization of resources. It does not deal with authentication.</a:t>
                      </a:r>
                      <a:endParaRPr lang="en-US" sz="1300" dirty="0"/>
                    </a:p>
                  </a:txBody>
                  <a:tcPr marT="45721" marB="45721"/>
                </a:tc>
                <a:tc>
                  <a:txBody>
                    <a:bodyPr/>
                    <a:lstStyle/>
                    <a:p>
                      <a:r>
                        <a:rPr lang="en-US" sz="1300" kern="1200" dirty="0" smtClean="0"/>
                        <a:t>Security Assertion Markup Language) is an umbrella standard that encompasses profiles, bindings and constructs to achieve Single Sign On (SSO), Federation and Identity Management.</a:t>
                      </a:r>
                      <a:endParaRPr lang="en-US" sz="1300" dirty="0"/>
                    </a:p>
                  </a:txBody>
                  <a:tcPr marT="45721" marB="45721"/>
                </a:tc>
              </a:tr>
              <a:tr h="6516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dirty="0" smtClean="0"/>
                        <a:t>Token/Message Format</a:t>
                      </a:r>
                    </a:p>
                    <a:p>
                      <a:endParaRPr lang="en-US" sz="1300" dirty="0"/>
                    </a:p>
                  </a:txBody>
                  <a:tcPr marT="45721" marB="45721"/>
                </a:tc>
                <a:tc>
                  <a:txBody>
                    <a:bodyPr/>
                    <a:lstStyle/>
                    <a:p>
                      <a:r>
                        <a:rPr lang="en-US" sz="1300" kern="1200" dirty="0" err="1" smtClean="0"/>
                        <a:t>OAuth</a:t>
                      </a:r>
                      <a:r>
                        <a:rPr lang="en-US" sz="1300" kern="1200" dirty="0" smtClean="0"/>
                        <a:t> tokens can be binary, JSON or SAML</a:t>
                      </a:r>
                      <a:endParaRPr lang="en-US" sz="1300" dirty="0"/>
                    </a:p>
                  </a:txBody>
                  <a:tcPr marT="45721" marB="45721"/>
                </a:tc>
                <a:tc>
                  <a:txBody>
                    <a:bodyPr/>
                    <a:lstStyle/>
                    <a:p>
                      <a:r>
                        <a:rPr lang="en-US" sz="1300" kern="1200" dirty="0" smtClean="0"/>
                        <a:t>SAML deals with XML as the data construct or token format.</a:t>
                      </a:r>
                      <a:endParaRPr lang="en-US" sz="1300" dirty="0"/>
                    </a:p>
                  </a:txBody>
                  <a:tcPr marT="45721" marB="45721"/>
                </a:tc>
              </a:tr>
              <a:tr h="839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dirty="0" smtClean="0"/>
                        <a:t>Transport</a:t>
                      </a:r>
                    </a:p>
                    <a:p>
                      <a:endParaRPr lang="en-US" sz="1300" dirty="0"/>
                    </a:p>
                  </a:txBody>
                  <a:tcPr marT="45721" marB="45721"/>
                </a:tc>
                <a:tc>
                  <a:txBody>
                    <a:bodyPr/>
                    <a:lstStyle/>
                    <a:p>
                      <a:r>
                        <a:rPr lang="en-US" sz="1300" kern="1200" dirty="0" err="1" smtClean="0"/>
                        <a:t>OAuth</a:t>
                      </a:r>
                      <a:r>
                        <a:rPr lang="en-US" sz="1300" kern="1200" dirty="0" smtClean="0"/>
                        <a:t> uses HTTP exclusively</a:t>
                      </a:r>
                      <a:endParaRPr lang="en-US" sz="1300" dirty="0"/>
                    </a:p>
                  </a:txBody>
                  <a:tcPr marT="45721" marB="45721"/>
                </a:tc>
                <a:tc>
                  <a:txBody>
                    <a:bodyPr/>
                    <a:lstStyle/>
                    <a:p>
                      <a:r>
                        <a:rPr lang="en-US" sz="1300" kern="1200" dirty="0" smtClean="0"/>
                        <a:t>SAML has Bindings that use HTTP such as HTTP POST Binding, HTTP REDIRECT Binding etc.</a:t>
                      </a:r>
                    </a:p>
                    <a:p>
                      <a:r>
                        <a:rPr lang="en-US" sz="1300" kern="1200" dirty="0" smtClean="0"/>
                        <a:t>But there is no restriction on the transport format. You can use SOAP or JMS or any transport </a:t>
                      </a:r>
                      <a:endParaRPr lang="en-US" sz="1300" dirty="0"/>
                    </a:p>
                  </a:txBody>
                  <a:tcPr marT="45721" marB="45721"/>
                </a:tc>
              </a:tr>
              <a:tr h="839840">
                <a:tc>
                  <a:txBody>
                    <a:bodyPr/>
                    <a:lstStyle/>
                    <a:p>
                      <a:r>
                        <a:rPr lang="en-US" sz="1300" dirty="0" smtClean="0"/>
                        <a:t>Scope</a:t>
                      </a:r>
                      <a:endParaRPr lang="en-US" sz="1300" b="1" dirty="0"/>
                    </a:p>
                  </a:txBody>
                  <a:tcPr marT="45721" marB="45721"/>
                </a:tc>
                <a:tc>
                  <a:txBody>
                    <a:bodyPr/>
                    <a:lstStyle/>
                    <a:p>
                      <a:r>
                        <a:rPr lang="en-US" sz="1300" kern="1200" dirty="0" err="1" smtClean="0"/>
                        <a:t>OAuth</a:t>
                      </a:r>
                      <a:r>
                        <a:rPr lang="en-US" sz="1300" kern="1200" dirty="0" smtClean="0"/>
                        <a:t> is designed for applications on the internet, primarily for delegated authorization of internet resources.</a:t>
                      </a:r>
                      <a:endParaRPr lang="en-US" sz="1300" dirty="0"/>
                    </a:p>
                  </a:txBody>
                  <a:tcPr marT="45721" marB="45721"/>
                </a:tc>
                <a:tc>
                  <a:txBody>
                    <a:bodyPr/>
                    <a:lstStyle/>
                    <a:p>
                      <a:r>
                        <a:rPr lang="en-US" sz="1300" kern="1200" dirty="0" smtClean="0"/>
                        <a:t>SAML is used in Enterprise SSO scenarios. </a:t>
                      </a:r>
                    </a:p>
                    <a:p>
                      <a:r>
                        <a:rPr lang="en-US" sz="1300" kern="1200" dirty="0" smtClean="0"/>
                        <a:t>- within an enterprise or </a:t>
                      </a:r>
                    </a:p>
                    <a:p>
                      <a:r>
                        <a:rPr lang="en-US" sz="1300" kern="1200" dirty="0" smtClean="0"/>
                        <a:t>- enterprise to partner or </a:t>
                      </a:r>
                    </a:p>
                    <a:p>
                      <a:r>
                        <a:rPr lang="en-US" sz="1300" kern="1200" dirty="0" smtClean="0"/>
                        <a:t>- enterprise to cloud scenarios.</a:t>
                      </a:r>
                      <a:endParaRPr lang="en-US" sz="1300" b="0" i="0" kern="1200" dirty="0" smtClean="0">
                        <a:solidFill>
                          <a:schemeClr val="dk1"/>
                        </a:solidFill>
                        <a:latin typeface="+mn-lt"/>
                        <a:ea typeface="+mn-ea"/>
                        <a:cs typeface="+mn-cs"/>
                      </a:endParaRPr>
                    </a:p>
                  </a:txBody>
                  <a:tcPr marT="45721" marB="45721"/>
                </a:tc>
              </a:tr>
              <a:tr h="1592799">
                <a:tc>
                  <a:txBody>
                    <a:bodyPr/>
                    <a:lstStyle/>
                    <a:p>
                      <a:r>
                        <a:rPr lang="en-US" sz="1300" dirty="0" smtClean="0"/>
                        <a:t>When</a:t>
                      </a:r>
                      <a:r>
                        <a:rPr lang="en-US" sz="1300" baseline="0" dirty="0" smtClean="0"/>
                        <a:t> should I use which?</a:t>
                      </a:r>
                      <a:endParaRPr lang="en-US" sz="1300" b="1" dirty="0"/>
                    </a:p>
                  </a:txBody>
                  <a:tcPr marT="45721" marB="45721"/>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300" kern="1200" dirty="0" smtClean="0"/>
                        <a:t>If your </a:t>
                      </a:r>
                      <a:r>
                        <a:rPr lang="en-US" sz="1300" kern="1200" dirty="0" err="1" smtClean="0"/>
                        <a:t>usecase</a:t>
                      </a:r>
                      <a:r>
                        <a:rPr lang="en-US" sz="1300" kern="1200" dirty="0" smtClean="0"/>
                        <a:t> involves providing access (temporarily or permanent) to resources (such as accounts, pictures, files etc), then use </a:t>
                      </a:r>
                      <a:r>
                        <a:rPr lang="en-US" sz="1300" kern="1200" dirty="0" err="1" smtClean="0"/>
                        <a:t>OAuth</a:t>
                      </a:r>
                      <a:r>
                        <a:rPr lang="en-US" sz="1300" kern="1200"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300" kern="1200" dirty="0" smtClean="0"/>
                        <a:t>If your </a:t>
                      </a:r>
                      <a:r>
                        <a:rPr lang="en-US" sz="1300" kern="1200" dirty="0" err="1" smtClean="0"/>
                        <a:t>usecase</a:t>
                      </a:r>
                      <a:r>
                        <a:rPr lang="en-US" sz="1300" kern="1200" dirty="0" smtClean="0"/>
                        <a:t> involves mobile devices, then OAuth2 with some form of Bearer Tokens is appropriate.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300" kern="1200" dirty="0" smtClean="0"/>
                    </a:p>
                    <a:p>
                      <a:endParaRPr lang="en-US" sz="1300" dirty="0"/>
                    </a:p>
                  </a:txBody>
                  <a:tcPr marT="45721" marB="45721"/>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300" kern="1200" dirty="0" smtClean="0"/>
                        <a:t>If your use-case involves SSO (when at least one actor or participant is an enterprise).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300" kern="1200" dirty="0" smtClean="0"/>
                        <a:t>If you need to provide access to a partner or customer application to your portal.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300" kern="1200" dirty="0" smtClean="0"/>
                        <a:t>If your use-case requires a centralized identity source, then use SAML  (Identity provider).</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300" kern="1200" dirty="0" smtClean="0"/>
                    </a:p>
                    <a:p>
                      <a:pPr>
                        <a:buFont typeface="Arial" pitchFamily="34" charset="0"/>
                        <a:buChar char="•"/>
                      </a:pPr>
                      <a:endParaRPr lang="en-US" sz="1300" b="0" i="0" kern="1200" dirty="0" smtClean="0">
                        <a:solidFill>
                          <a:schemeClr val="dk1"/>
                        </a:solidFill>
                        <a:latin typeface="+mn-lt"/>
                        <a:ea typeface="+mn-ea"/>
                        <a:cs typeface="+mn-cs"/>
                      </a:endParaRPr>
                    </a:p>
                  </a:txBody>
                  <a:tcPr marT="45721" marB="45721"/>
                </a:tc>
              </a:tr>
            </a:tbl>
          </a:graphicData>
        </a:graphic>
      </p:graphicFrame>
    </p:spTree>
    <p:extLst>
      <p:ext uri="{BB962C8B-B14F-4D97-AF65-F5344CB8AC3E}">
        <p14:creationId xmlns="" xmlns:p14="http://schemas.microsoft.com/office/powerpoint/2010/main" val="15290867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0899" y="2862244"/>
            <a:ext cx="8324602" cy="3508653"/>
          </a:xfrm>
          <a:prstGeom prst="rect">
            <a:avLst/>
          </a:prstGeom>
          <a:noFill/>
        </p:spPr>
        <p:txBody>
          <a:bodyPr wrap="square" rtlCol="0">
            <a:spAutoFit/>
          </a:bodyPr>
          <a:lstStyle/>
          <a:p>
            <a:r>
              <a:rPr lang="en-US" sz="2400" dirty="0" smtClean="0">
                <a:solidFill>
                  <a:srgbClr val="FF0000"/>
                </a:solidFill>
              </a:rPr>
              <a:t>References:</a:t>
            </a:r>
          </a:p>
          <a:p>
            <a:pPr marL="457200" indent="-457200">
              <a:buAutoNum type="arabicPeriod"/>
            </a:pPr>
            <a:r>
              <a:rPr lang="en-US" altLang="en-US" sz="2400" dirty="0" smtClean="0">
                <a:hlinkClick r:id="rId2"/>
              </a:rPr>
              <a:t>https://spring.io/guides/tutorials/spring-boot-oauth2/</a:t>
            </a:r>
            <a:endParaRPr lang="en-US" altLang="en-US" sz="2400" dirty="0" smtClean="0"/>
          </a:p>
          <a:p>
            <a:pPr marL="457200" indent="-457200">
              <a:buAutoNum type="arabicPeriod"/>
            </a:pPr>
            <a:r>
              <a:rPr lang="en-US" altLang="en-US" sz="2400" dirty="0" smtClean="0">
                <a:hlinkClick r:id="rId3"/>
              </a:rPr>
              <a:t>http://docs.oasis-open.org/security/saml/Post2.0/sstc-saml-tech-overview-2.0.html</a:t>
            </a:r>
            <a:endParaRPr lang="en-US" altLang="en-US" sz="2400" dirty="0" smtClean="0"/>
          </a:p>
          <a:p>
            <a:pPr marL="457200" indent="-457200">
              <a:buAutoNum type="arabicPeriod"/>
            </a:pPr>
            <a:r>
              <a:rPr lang="en-US" altLang="en-US" sz="2400" dirty="0" smtClean="0">
                <a:hlinkClick r:id="rId4"/>
              </a:rPr>
              <a:t>https://dzone.com/articles/saml-versus-oauth-which-one</a:t>
            </a:r>
            <a:endParaRPr lang="en-US" altLang="en-US" sz="2400" dirty="0" smtClean="0"/>
          </a:p>
          <a:p>
            <a:endParaRPr lang="en-US" altLang="en-US" sz="2400" dirty="0" smtClean="0"/>
          </a:p>
          <a:p>
            <a:endParaRPr lang="en-US" sz="2400" dirty="0">
              <a:solidFill>
                <a:srgbClr val="FF0000"/>
              </a:solidFill>
            </a:endParaRPr>
          </a:p>
          <a:p>
            <a:endParaRPr lang="en-US" dirty="0">
              <a:solidFill>
                <a:schemeClr val="bg1"/>
              </a:solidFill>
            </a:endParaRPr>
          </a:p>
          <a:p>
            <a:pPr marL="457200" indent="-457200">
              <a:buAutoNum type="arabicParenR"/>
            </a:pPr>
            <a:endParaRPr lang="en-US" dirty="0">
              <a:solidFill>
                <a:schemeClr val="bg1"/>
              </a:solidFill>
            </a:endParaRPr>
          </a:p>
          <a:p>
            <a:pPr marL="457200" indent="-457200"/>
            <a:endParaRPr lang="en-US" dirty="0">
              <a:solidFill>
                <a:schemeClr val="bg1"/>
              </a:solidFill>
            </a:endParaRPr>
          </a:p>
        </p:txBody>
      </p:sp>
    </p:spTree>
    <p:extLst>
      <p:ext uri="{BB962C8B-B14F-4D97-AF65-F5344CB8AC3E}">
        <p14:creationId xmlns="" xmlns:p14="http://schemas.microsoft.com/office/powerpoint/2010/main" val="16877130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74237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Group 51"/>
          <p:cNvGraphicFramePr>
            <a:graphicFrameLocks noGrp="1"/>
          </p:cNvGraphicFramePr>
          <p:nvPr>
            <p:extLst>
              <p:ext uri="{D42A27DB-BD31-4B8C-83A1-F6EECF244321}">
                <p14:modId xmlns="" xmlns:p14="http://schemas.microsoft.com/office/powerpoint/2010/main" val="3071461286"/>
              </p:ext>
            </p:extLst>
          </p:nvPr>
        </p:nvGraphicFramePr>
        <p:xfrm>
          <a:off x="1403648" y="1143001"/>
          <a:ext cx="10254952" cy="5090569"/>
        </p:xfrm>
        <a:graphic>
          <a:graphicData uri="http://schemas.openxmlformats.org/drawingml/2006/table">
            <a:tbl>
              <a:tblPr/>
              <a:tblGrid>
                <a:gridCol w="1394431"/>
                <a:gridCol w="8860521"/>
              </a:tblGrid>
              <a:tr h="388249">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defRPr/>
                      </a:pPr>
                      <a:r>
                        <a:rPr lang="en-US" sz="1400" dirty="0" smtClean="0"/>
                        <a:t>What are the security requirements</a:t>
                      </a:r>
                      <a:r>
                        <a:rPr kumimoji="0" lang="en-US" sz="1400" b="0" i="0" u="none" strike="noStrike" cap="none" normalizeH="0" baseline="0" dirty="0" smtClean="0">
                          <a:ln>
                            <a:noFill/>
                          </a:ln>
                          <a:solidFill>
                            <a:schemeClr val="tx1"/>
                          </a:solidFill>
                          <a:effectLst/>
                          <a:latin typeface="Arial" charset="0"/>
                        </a:rPr>
                        <a:t>?</a:t>
                      </a:r>
                      <a:endParaRPr lang="en-US" sz="1400" dirty="0" smtClean="0"/>
                    </a:p>
                  </a:txBody>
                  <a:tcPr anchor="ctr" horzOverflow="overflow">
                    <a:lnL w="12700" cap="flat" cmpd="sng" algn="ctr">
                      <a:solidFill>
                        <a:srgbClr val="4BACC6"/>
                      </a:solidFill>
                      <a:prstDash val="solid"/>
                      <a:round/>
                      <a:headEnd type="none" w="med" len="med"/>
                      <a:tailEnd type="none" w="med" len="med"/>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r>
              <a:tr h="489443">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p>
                      <a:pPr marL="0" indent="0">
                        <a:buFont typeface="+mj-lt"/>
                        <a:buNone/>
                        <a:defRPr/>
                      </a:pPr>
                      <a:r>
                        <a:rPr lang="en-US" sz="1400" dirty="0" smtClean="0"/>
                        <a:t>Why Auth2 over Http basic authentication, network security, certificate based security, custom authentication token.</a:t>
                      </a:r>
                      <a:endParaRPr lang="en-US" sz="1400" dirty="0"/>
                    </a:p>
                  </a:txBody>
                  <a:tcPr anchor="ctr" horzOverflow="overflow">
                    <a:lnL w="12700" cap="flat" cmpd="sng" algn="ctr">
                      <a:solidFill>
                        <a:srgbClr val="4BACC6"/>
                      </a:solidFill>
                      <a:prstDash val="solid"/>
                      <a:round/>
                      <a:headEnd type="none" w="med" len="med"/>
                      <a:tailEnd type="none" w="med" len="med"/>
                    </a:lnL>
                    <a:lnR w="12700" cmpd="sng">
                      <a:solidFill>
                        <a:srgbClr val="4BACC6"/>
                      </a:solidFill>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r>
              <a:tr h="388249">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defRPr/>
                      </a:pPr>
                      <a:r>
                        <a:rPr lang="en-US" sz="1400" dirty="0" smtClean="0"/>
                        <a:t>Auth2 key features and Introduction.</a:t>
                      </a:r>
                    </a:p>
                  </a:txBody>
                  <a:tcPr anchor="ctr" horzOverflow="overflow">
                    <a:lnL w="12700" cap="flat" cmpd="sng" algn="ctr">
                      <a:solidFill>
                        <a:srgbClr val="4BACC6"/>
                      </a:solidFill>
                      <a:prstDash val="solid"/>
                      <a:round/>
                      <a:headEnd type="none" w="med" len="med"/>
                      <a:tailEnd type="none" w="med" len="med"/>
                    </a:lnL>
                    <a:lnR w="12700" cmpd="sng">
                      <a:solidFill>
                        <a:srgbClr val="4BACC6"/>
                      </a:solidFill>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r>
              <a:tr h="388249">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r>
                        <a:rPr lang="en-US" sz="1400" dirty="0" smtClean="0"/>
                        <a:t>Role of client application, resource server, authorization server and Real world example</a:t>
                      </a: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rgbClr val="4BACC6"/>
                      </a:solidFill>
                      <a:prstDash val="solid"/>
                      <a:round/>
                      <a:headEnd type="none" w="med" len="med"/>
                      <a:tailEnd type="none" w="med" len="med"/>
                    </a:lnL>
                    <a:lnR w="12700" cmpd="sng">
                      <a:solidFill>
                        <a:srgbClr val="4BACC6"/>
                      </a:solid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w="12700" cmpd="sng">
                      <a:noFill/>
                      <a:prstDash val="solid"/>
                    </a:lnTlToBr>
                    <a:lnBlToTr w="12700" cmpd="sng">
                      <a:noFill/>
                      <a:prstDash val="solid"/>
                    </a:lnBlToTr>
                    <a:noFill/>
                  </a:tcPr>
                </a:tc>
              </a:tr>
              <a:tr h="388249">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defRPr/>
                      </a:pPr>
                      <a:r>
                        <a:rPr lang="en-US" sz="1400" dirty="0" smtClean="0"/>
                        <a:t>Abstract protocol flow</a:t>
                      </a:r>
                    </a:p>
                  </a:txBody>
                  <a:tcPr anchor="ctr" horzOverflow="overflow">
                    <a:lnL w="12700" cap="flat" cmpd="sng" algn="ctr">
                      <a:solidFill>
                        <a:srgbClr val="4BACC6"/>
                      </a:solidFill>
                      <a:prstDash val="solid"/>
                      <a:round/>
                      <a:headEnd type="none" w="med" len="med"/>
                      <a:tailEnd type="none" w="med" len="med"/>
                    </a:lnL>
                    <a:lnR w="12700" cmpd="sng">
                      <a:solidFill>
                        <a:srgbClr val="4BACC6"/>
                      </a:solidFill>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r>
              <a:tr h="388249">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defPPr>
                        <a:defRPr lang="fr-FR"/>
                      </a:defPPr>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marL="231775" marR="0" lvl="0" indent="-231775" algn="l" defTabSz="914400" rtl="0" eaLnBrk="1" fontAlgn="base" latinLnBrk="0" hangingPunct="1">
                        <a:lnSpc>
                          <a:spcPct val="100000"/>
                        </a:lnSpc>
                        <a:spcBef>
                          <a:spcPct val="100000"/>
                        </a:spcBef>
                        <a:spcAft>
                          <a:spcPct val="0"/>
                        </a:spcAft>
                        <a:buClrTx/>
                        <a:buSzTx/>
                        <a:buFontTx/>
                        <a:buNone/>
                        <a:tabLst/>
                        <a:defRPr/>
                      </a:pPr>
                      <a:r>
                        <a:rPr lang="en-US" sz="1400" dirty="0" smtClean="0"/>
                        <a:t>Authorization grant types</a:t>
                      </a:r>
                    </a:p>
                  </a:txBody>
                  <a:tcPr anchor="ctr" horzOverflow="overflow">
                    <a:lnL w="12700" cap="flat" cmpd="sng" algn="ctr">
                      <a:solidFill>
                        <a:srgbClr val="4BACC6"/>
                      </a:solidFill>
                      <a:prstDash val="solid"/>
                      <a:round/>
                      <a:headEnd type="none" w="med" len="med"/>
                      <a:tailEnd type="none" w="med" len="med"/>
                    </a:lnL>
                    <a:lnR w="12700" cmpd="sng">
                      <a:solidFill>
                        <a:srgbClr val="4BACC6"/>
                      </a:solidFill>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r>
              <a:tr h="388249">
                <a:tc>
                  <a:txBody>
                    <a:bodyPr/>
                    <a:lstStyle>
                      <a:defPPr>
                        <a:defRPr lang="fr-FR"/>
                      </a:defPPr>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c>
                  <a:txBody>
                    <a:bodyPr/>
                    <a:lstStyle>
                      <a:defPPr>
                        <a:defRPr lang="fr-FR"/>
                      </a:defPPr>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marL="231775" marR="0" lvl="0" indent="-231775" algn="l" defTabSz="914400" rtl="0" eaLnBrk="1" fontAlgn="base" latinLnBrk="0" hangingPunct="1">
                        <a:lnSpc>
                          <a:spcPct val="100000"/>
                        </a:lnSpc>
                        <a:spcBef>
                          <a:spcPct val="100000"/>
                        </a:spcBef>
                        <a:spcAft>
                          <a:spcPct val="0"/>
                        </a:spcAft>
                        <a:buClrTx/>
                        <a:buSzTx/>
                        <a:buFontTx/>
                        <a:buNone/>
                        <a:tabLst/>
                        <a:defRPr/>
                      </a:pPr>
                      <a:r>
                        <a:rPr lang="en-US" sz="1400" dirty="0" smtClean="0"/>
                        <a:t>Why token type?</a:t>
                      </a:r>
                    </a:p>
                  </a:txBody>
                  <a:tcPr anchor="ctr" horzOverflow="overflow">
                    <a:lnL w="12700" cmpd="sng">
                      <a:solidFill>
                        <a:srgbClr val="4BACC6"/>
                      </a:solidFill>
                    </a:lnL>
                    <a:lnR w="12700" cmpd="sng">
                      <a:solidFill>
                        <a:srgbClr val="4BACC6"/>
                      </a:solidFill>
                    </a:lnR>
                    <a:lnT w="12700" cap="flat" cmpd="sng" algn="ctr">
                      <a:solidFill>
                        <a:srgbClr val="4BACC6"/>
                      </a:solidFill>
                      <a:prstDash val="solid"/>
                      <a:round/>
                      <a:headEnd type="none" w="med" len="med"/>
                      <a:tailEnd type="none" w="med" len="med"/>
                    </a:lnT>
                    <a:lnB w="12700" cmpd="sng">
                      <a:solidFill>
                        <a:srgbClr val="4BACC6"/>
                      </a:solidFill>
                    </a:lnB>
                    <a:lnTlToBr w="12700" cmpd="sng">
                      <a:noFill/>
                      <a:prstDash val="solid"/>
                    </a:lnTlToBr>
                    <a:lnBlToTr w="12700" cmpd="sng">
                      <a:noFill/>
                      <a:prstDash val="solid"/>
                    </a:lnBlToTr>
                    <a:noFill/>
                  </a:tcPr>
                </a:tc>
              </a:tr>
              <a:tr h="387190">
                <a:tc>
                  <a:txBody>
                    <a:bodyPr/>
                    <a:lstStyle>
                      <a:defPPr>
                        <a:defRPr lang="fr-FR"/>
                      </a:defPPr>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defPPr>
                        <a:defRPr lang="fr-FR"/>
                      </a:defPPr>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marL="231775" marR="0" lvl="0" indent="-231775" algn="l" defTabSz="914400" rtl="0" eaLnBrk="1" fontAlgn="base" latinLnBrk="0" hangingPunct="1">
                        <a:lnSpc>
                          <a:spcPct val="100000"/>
                        </a:lnSpc>
                        <a:spcBef>
                          <a:spcPct val="100000"/>
                        </a:spcBef>
                        <a:spcAft>
                          <a:spcPct val="0"/>
                        </a:spcAft>
                        <a:buClrTx/>
                        <a:buSzTx/>
                        <a:buFontTx/>
                        <a:buNone/>
                        <a:tabLst/>
                        <a:defRPr/>
                      </a:pPr>
                      <a:r>
                        <a:rPr lang="en-US" sz="1400" dirty="0" smtClean="0"/>
                        <a:t>Bearer token type</a:t>
                      </a:r>
                    </a:p>
                  </a:txBody>
                  <a:tcPr anchor="ctr" horzOverflow="overflow">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r>
              <a:tr h="388249">
                <a:tc>
                  <a:txBody>
                    <a:bodyPr/>
                    <a:lstStyle>
                      <a:defPPr>
                        <a:defRPr lang="fr-FR"/>
                      </a:defPPr>
                      <a:lvl1pPr marL="0" algn="l" defTabSz="914342" rtl="0" eaLnBrk="1" latinLnBrk="0" hangingPunct="1">
                        <a:defRPr sz="1800" kern="1200">
                          <a:solidFill>
                            <a:schemeClr val="tx1"/>
                          </a:solidFill>
                          <a:latin typeface="Arial"/>
                        </a:defRPr>
                      </a:lvl1pPr>
                      <a:lvl2pPr marL="457171" algn="l" defTabSz="914342" rtl="0" eaLnBrk="1" latinLnBrk="0" hangingPunct="1">
                        <a:defRPr sz="1800" kern="1200">
                          <a:solidFill>
                            <a:schemeClr val="tx1"/>
                          </a:solidFill>
                          <a:latin typeface="Arial"/>
                        </a:defRPr>
                      </a:lvl2pPr>
                      <a:lvl3pPr marL="914342" algn="l" defTabSz="914342" rtl="0" eaLnBrk="1" latinLnBrk="0" hangingPunct="1">
                        <a:defRPr sz="1800" kern="1200">
                          <a:solidFill>
                            <a:schemeClr val="tx1"/>
                          </a:solidFill>
                          <a:latin typeface="Arial"/>
                        </a:defRPr>
                      </a:lvl3pPr>
                      <a:lvl4pPr marL="1371513" algn="l" defTabSz="914342" rtl="0" eaLnBrk="1" latinLnBrk="0" hangingPunct="1">
                        <a:defRPr sz="1800" kern="1200">
                          <a:solidFill>
                            <a:schemeClr val="tx1"/>
                          </a:solidFill>
                          <a:latin typeface="Arial"/>
                        </a:defRPr>
                      </a:lvl4pPr>
                      <a:lvl5pPr marL="1828684" algn="l" defTabSz="914342" rtl="0" eaLnBrk="1" latinLnBrk="0" hangingPunct="1">
                        <a:defRPr sz="1800" kern="1200">
                          <a:solidFill>
                            <a:schemeClr val="tx1"/>
                          </a:solidFill>
                          <a:latin typeface="Arial"/>
                        </a:defRPr>
                      </a:lvl5pPr>
                      <a:lvl6pPr marL="2285855" algn="l" defTabSz="914342" rtl="0" eaLnBrk="1" latinLnBrk="0" hangingPunct="1">
                        <a:defRPr sz="1800" kern="1200">
                          <a:solidFill>
                            <a:schemeClr val="tx1"/>
                          </a:solidFill>
                          <a:latin typeface="Arial"/>
                        </a:defRPr>
                      </a:lvl6pPr>
                      <a:lvl7pPr marL="2743026" algn="l" defTabSz="914342" rtl="0" eaLnBrk="1" latinLnBrk="0" hangingPunct="1">
                        <a:defRPr sz="1800" kern="1200">
                          <a:solidFill>
                            <a:schemeClr val="tx1"/>
                          </a:solidFill>
                          <a:latin typeface="Arial"/>
                        </a:defRPr>
                      </a:lvl7pPr>
                      <a:lvl8pPr marL="3200198" algn="l" defTabSz="914342" rtl="0" eaLnBrk="1" latinLnBrk="0" hangingPunct="1">
                        <a:defRPr sz="1800" kern="1200">
                          <a:solidFill>
                            <a:schemeClr val="tx1"/>
                          </a:solidFill>
                          <a:latin typeface="Arial"/>
                        </a:defRPr>
                      </a:lvl8pPr>
                      <a:lvl9pPr marL="3657369" algn="l" defTabSz="914342" rtl="0" eaLnBrk="1" latinLnBrk="0" hangingPunct="1">
                        <a:defRPr sz="1800" kern="1200">
                          <a:solidFill>
                            <a:schemeClr val="tx1"/>
                          </a:solidFill>
                          <a:latin typeface="Arial"/>
                        </a:defRPr>
                      </a:lvl9p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mpd="sng">
                      <a:solidFill>
                        <a:srgbClr val="4BACC6"/>
                      </a:solidFill>
                    </a:lnT>
                    <a:lnB w="12700" cap="flat" cmpd="sng" algn="ctr">
                      <a:solidFill>
                        <a:srgbClr val="4BACC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defRPr/>
                      </a:pPr>
                      <a:r>
                        <a:rPr lang="en-US" sz="1400" dirty="0" smtClean="0"/>
                        <a:t>Example Application with configuration</a:t>
                      </a:r>
                    </a:p>
                  </a:txBody>
                  <a:tcPr anchor="ctr" horzOverflow="overflow">
                    <a:lnL w="12700" cmpd="sng">
                      <a:solidFill>
                        <a:srgbClr val="4BACC6"/>
                      </a:solidFill>
                    </a:lnL>
                    <a:lnR w="12700" cmpd="sng">
                      <a:solidFill>
                        <a:srgbClr val="4BACC6"/>
                      </a:solidFill>
                    </a:lnR>
                    <a:lnT w="12700" cmpd="sng">
                      <a:solidFill>
                        <a:srgbClr val="4BACC6"/>
                      </a:solidFill>
                    </a:lnT>
                    <a:lnB w="12700" cap="flat" cmpd="sng" algn="ctr">
                      <a:solidFill>
                        <a:srgbClr val="4BACC6"/>
                      </a:solidFill>
                      <a:prstDash val="solid"/>
                      <a:round/>
                      <a:headEnd type="none" w="med" len="med"/>
                      <a:tailEnd type="none" w="med" len="med"/>
                    </a:lnB>
                    <a:lnTlToBr w="12700" cmpd="sng">
                      <a:noFill/>
                      <a:prstDash val="solid"/>
                    </a:lnTlToBr>
                    <a:lnBlToTr w="12700" cmpd="sng">
                      <a:noFill/>
                      <a:prstDash val="solid"/>
                    </a:lnBlToTr>
                    <a:noFill/>
                  </a:tcPr>
                </a:tc>
              </a:tr>
              <a:tr h="388249">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mpd="sng">
                      <a:solidFill>
                        <a:srgbClr val="4BACC6"/>
                      </a:solidFill>
                    </a:lnT>
                    <a:lnB w="12700" cap="flat" cmpd="sng" algn="ctr">
                      <a:solidFill>
                        <a:srgbClr val="4BACC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400" dirty="0" smtClean="0"/>
                        <a:t>SAML and its basic concepts</a:t>
                      </a:r>
                    </a:p>
                  </a:txBody>
                  <a:tcPr anchor="ctr" horzOverflow="overflow">
                    <a:lnL w="12700" cap="flat" cmpd="sng" algn="ctr">
                      <a:solidFill>
                        <a:srgbClr val="4BACC6"/>
                      </a:solidFill>
                      <a:prstDash val="solid"/>
                      <a:round/>
                      <a:headEnd type="none" w="med" len="med"/>
                      <a:tailEnd type="none" w="med" len="med"/>
                    </a:lnL>
                    <a:lnR w="12700" cmpd="sng">
                      <a:solidFill>
                        <a:srgbClr val="4BACC6"/>
                      </a:solid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w="12700" cmpd="sng">
                      <a:noFill/>
                      <a:prstDash val="solid"/>
                    </a:lnTlToBr>
                    <a:lnBlToTr w="12700" cmpd="sng">
                      <a:noFill/>
                      <a:prstDash val="solid"/>
                    </a:lnBlToTr>
                    <a:noFill/>
                  </a:tcPr>
                </a:tc>
              </a:tr>
              <a:tr h="388249">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mpd="sng">
                      <a:solidFill>
                        <a:srgbClr val="4BACC6"/>
                      </a:solidFill>
                    </a:lnT>
                    <a:lnB w="12700" cap="flat" cmpd="sng" algn="ctr">
                      <a:solidFill>
                        <a:srgbClr val="4BACC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r>
                        <a:rPr lang="en-US" sz="1400" dirty="0" smtClean="0"/>
                        <a:t>SAML Web </a:t>
                      </a:r>
                      <a:r>
                        <a:rPr lang="en-US" sz="1400" dirty="0" err="1" smtClean="0"/>
                        <a:t>Sso</a:t>
                      </a:r>
                      <a:r>
                        <a:rPr lang="en-US" sz="1400" dirty="0" smtClean="0"/>
                        <a:t> Profiles : </a:t>
                      </a:r>
                      <a:r>
                        <a:rPr lang="en-US" sz="1400" dirty="0" err="1" smtClean="0"/>
                        <a:t>IdP</a:t>
                      </a:r>
                      <a:r>
                        <a:rPr lang="en-US" sz="1400" dirty="0" smtClean="0"/>
                        <a:t> initiated and SP initiated</a:t>
                      </a: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rgbClr val="4BACC6"/>
                      </a:solidFill>
                      <a:prstDash val="solid"/>
                      <a:round/>
                      <a:headEnd type="none" w="med" len="med"/>
                      <a:tailEnd type="none" w="med" len="med"/>
                    </a:lnL>
                    <a:lnR w="12700" cmpd="sng">
                      <a:solidFill>
                        <a:srgbClr val="4BACC6"/>
                      </a:solidFill>
                    </a:lnR>
                    <a:lnT w="12700" cmpd="sng">
                      <a:solidFill>
                        <a:srgbClr val="4BACC6"/>
                      </a:solidFill>
                    </a:lnT>
                    <a:lnB w="12700" cap="flat" cmpd="sng" algn="ctr">
                      <a:solidFill>
                        <a:srgbClr val="4BACC6"/>
                      </a:solidFill>
                      <a:prstDash val="solid"/>
                      <a:round/>
                      <a:headEnd type="none" w="med" len="med"/>
                      <a:tailEnd type="none" w="med" len="med"/>
                    </a:lnB>
                    <a:lnTlToBr w="12700" cmpd="sng">
                      <a:noFill/>
                      <a:prstDash val="solid"/>
                    </a:lnTlToBr>
                    <a:lnBlToTr w="12700" cmpd="sng">
                      <a:noFill/>
                      <a:prstDash val="solid"/>
                    </a:lnBlToTr>
                    <a:noFill/>
                  </a:tcPr>
                </a:tc>
              </a:tr>
              <a:tr h="690978">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anchor="ctr" horzOverflow="overflow">
                    <a:lnL w="12700" cmpd="sng">
                      <a:solidFill>
                        <a:srgbClr val="4BACC6"/>
                      </a:solidFill>
                    </a:lnL>
                    <a:lnR w="12700" cap="flat" cmpd="sng" algn="ctr">
                      <a:solidFill>
                        <a:srgbClr val="4BACC6"/>
                      </a:solidFill>
                      <a:prstDash val="solid"/>
                      <a:round/>
                      <a:headEnd type="none" w="med" len="med"/>
                      <a:tailEnd type="none" w="med" len="med"/>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c>
                  <a:txBody>
                    <a:bodyPr/>
                    <a:lstStyle/>
                    <a:p>
                      <a:pPr marL="231775" marR="0" lvl="0" indent="-231775" algn="l" defTabSz="914400" rtl="0" eaLnBrk="1" fontAlgn="base" latinLnBrk="0" hangingPunct="1">
                        <a:lnSpc>
                          <a:spcPct val="100000"/>
                        </a:lnSpc>
                        <a:spcBef>
                          <a:spcPct val="100000"/>
                        </a:spcBef>
                        <a:spcAft>
                          <a:spcPct val="0"/>
                        </a:spcAft>
                        <a:buClrTx/>
                        <a:buSzTx/>
                        <a:buFontTx/>
                        <a:buNone/>
                        <a:tabLst/>
                        <a:defRPr/>
                      </a:pPr>
                      <a:r>
                        <a:rPr lang="en-US" sz="1400" dirty="0" smtClean="0"/>
                        <a:t>SAML </a:t>
                      </a:r>
                      <a:r>
                        <a:rPr lang="en-US" sz="1400" dirty="0" err="1" smtClean="0"/>
                        <a:t>Vs</a:t>
                      </a:r>
                      <a:r>
                        <a:rPr lang="en-US" sz="1400" dirty="0" smtClean="0"/>
                        <a:t> </a:t>
                      </a:r>
                      <a:r>
                        <a:rPr lang="en-US" sz="1400" dirty="0" err="1" smtClean="0"/>
                        <a:t>OAuth</a:t>
                      </a:r>
                      <a:endParaRPr lang="en-US" sz="1400" dirty="0" smtClean="0"/>
                    </a:p>
                  </a:txBody>
                  <a:tcPr anchor="ctr" horzOverflow="overflow">
                    <a:lnL w="12700" cap="flat" cmpd="sng" algn="ctr">
                      <a:solidFill>
                        <a:srgbClr val="4BACC6"/>
                      </a:solidFill>
                      <a:prstDash val="solid"/>
                      <a:round/>
                      <a:headEnd type="none" w="med" len="med"/>
                      <a:tailEnd type="none" w="med" len="med"/>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noFill/>
                  </a:tcPr>
                </a:tc>
              </a:tr>
            </a:tbl>
          </a:graphicData>
        </a:graphic>
      </p:graphicFrame>
      <p:sp>
        <p:nvSpPr>
          <p:cNvPr id="7" name="Oval 6"/>
          <p:cNvSpPr>
            <a:spLocks noChangeAspect="1"/>
          </p:cNvSpPr>
          <p:nvPr/>
        </p:nvSpPr>
        <p:spPr>
          <a:xfrm>
            <a:off x="1851861" y="1190712"/>
            <a:ext cx="274320" cy="274320"/>
          </a:xfrm>
          <a:prstGeom prst="ellipse">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8" name="Oval 7"/>
          <p:cNvSpPr>
            <a:spLocks noChangeAspect="1"/>
          </p:cNvSpPr>
          <p:nvPr/>
        </p:nvSpPr>
        <p:spPr>
          <a:xfrm>
            <a:off x="1851861" y="1669946"/>
            <a:ext cx="274320" cy="274320"/>
          </a:xfrm>
          <a:prstGeom prst="ellipse">
            <a:avLst/>
          </a:prstGeom>
          <a:solidFill>
            <a:srgbClr val="4F81B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9" name="Oval 8"/>
          <p:cNvSpPr>
            <a:spLocks noChangeAspect="1"/>
          </p:cNvSpPr>
          <p:nvPr/>
        </p:nvSpPr>
        <p:spPr>
          <a:xfrm>
            <a:off x="1851861" y="2109994"/>
            <a:ext cx="274320" cy="274320"/>
          </a:xfrm>
          <a:prstGeom prst="ellipse">
            <a:avLst/>
          </a:prstGeom>
          <a:solidFill>
            <a:srgbClr val="4F81BD">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0" name="Oval 9"/>
          <p:cNvSpPr>
            <a:spLocks noChangeAspect="1"/>
          </p:cNvSpPr>
          <p:nvPr/>
        </p:nvSpPr>
        <p:spPr>
          <a:xfrm>
            <a:off x="1840971" y="2502442"/>
            <a:ext cx="274320" cy="274320"/>
          </a:xfrm>
          <a:prstGeom prst="ellipse">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1" name="Oval 10"/>
          <p:cNvSpPr>
            <a:spLocks noChangeAspect="1"/>
          </p:cNvSpPr>
          <p:nvPr/>
        </p:nvSpPr>
        <p:spPr>
          <a:xfrm>
            <a:off x="1840971" y="2834715"/>
            <a:ext cx="274320" cy="274320"/>
          </a:xfrm>
          <a:prstGeom prst="ellipse">
            <a:avLst/>
          </a:prstGeom>
          <a:solidFill>
            <a:srgbClr val="4F81B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2" name="Oval 11"/>
          <p:cNvSpPr>
            <a:spLocks noChangeAspect="1"/>
          </p:cNvSpPr>
          <p:nvPr/>
        </p:nvSpPr>
        <p:spPr>
          <a:xfrm>
            <a:off x="1840971" y="3274763"/>
            <a:ext cx="274320" cy="274320"/>
          </a:xfrm>
          <a:prstGeom prst="ellipse">
            <a:avLst/>
          </a:prstGeom>
          <a:solidFill>
            <a:srgbClr val="4F81BD">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3" name="Oval 12"/>
          <p:cNvSpPr>
            <a:spLocks noChangeAspect="1"/>
          </p:cNvSpPr>
          <p:nvPr/>
        </p:nvSpPr>
        <p:spPr>
          <a:xfrm>
            <a:off x="1873629" y="3661761"/>
            <a:ext cx="274320" cy="274320"/>
          </a:xfrm>
          <a:prstGeom prst="ellipse">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4" name="Oval 13"/>
          <p:cNvSpPr>
            <a:spLocks noChangeAspect="1"/>
          </p:cNvSpPr>
          <p:nvPr/>
        </p:nvSpPr>
        <p:spPr>
          <a:xfrm>
            <a:off x="1873629" y="4075679"/>
            <a:ext cx="274320" cy="274320"/>
          </a:xfrm>
          <a:prstGeom prst="ellipse">
            <a:avLst/>
          </a:prstGeom>
          <a:solidFill>
            <a:srgbClr val="4F81B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5" name="Oval 14"/>
          <p:cNvSpPr>
            <a:spLocks noChangeAspect="1"/>
          </p:cNvSpPr>
          <p:nvPr/>
        </p:nvSpPr>
        <p:spPr>
          <a:xfrm>
            <a:off x="1873629" y="4515727"/>
            <a:ext cx="274320" cy="274320"/>
          </a:xfrm>
          <a:prstGeom prst="ellipse">
            <a:avLst/>
          </a:prstGeom>
          <a:solidFill>
            <a:srgbClr val="4F81BD">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6" name="Oval 15"/>
          <p:cNvSpPr>
            <a:spLocks noChangeAspect="1"/>
          </p:cNvSpPr>
          <p:nvPr/>
        </p:nvSpPr>
        <p:spPr>
          <a:xfrm>
            <a:off x="1862739" y="4891846"/>
            <a:ext cx="274320" cy="274320"/>
          </a:xfrm>
          <a:prstGeom prst="ellipse">
            <a:avLst/>
          </a:prstGeom>
          <a:solidFill>
            <a:srgbClr val="4F81B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7" name="Oval 16"/>
          <p:cNvSpPr>
            <a:spLocks noChangeAspect="1"/>
          </p:cNvSpPr>
          <p:nvPr/>
        </p:nvSpPr>
        <p:spPr>
          <a:xfrm>
            <a:off x="1862739" y="5305764"/>
            <a:ext cx="274320" cy="274320"/>
          </a:xfrm>
          <a:prstGeom prst="ellipse">
            <a:avLst/>
          </a:prstGeom>
          <a:solidFill>
            <a:srgbClr val="4F81B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18" name="Oval 17"/>
          <p:cNvSpPr>
            <a:spLocks noChangeAspect="1"/>
          </p:cNvSpPr>
          <p:nvPr/>
        </p:nvSpPr>
        <p:spPr>
          <a:xfrm>
            <a:off x="1862739" y="5745812"/>
            <a:ext cx="274320" cy="274320"/>
          </a:xfrm>
          <a:prstGeom prst="ellipse">
            <a:avLst/>
          </a:prstGeom>
          <a:solidFill>
            <a:srgbClr val="4F81BD">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Tree>
    <p:extLst>
      <p:ext uri="{BB962C8B-B14F-4D97-AF65-F5344CB8AC3E}">
        <p14:creationId xmlns="" xmlns:p14="http://schemas.microsoft.com/office/powerpoint/2010/main" val="2228073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solidFill>
                  <a:srgbClr val="000000"/>
                </a:solidFill>
              </a:rPr>
              <a:t>Prerequisites &amp; Success Criteria</a:t>
            </a:r>
            <a:endParaRPr lang="en-US" dirty="0"/>
          </a:p>
        </p:txBody>
      </p:sp>
      <p:sp>
        <p:nvSpPr>
          <p:cNvPr id="6" name="Rounded Rectangle 5"/>
          <p:cNvSpPr/>
          <p:nvPr/>
        </p:nvSpPr>
        <p:spPr>
          <a:xfrm>
            <a:off x="7391400" y="1447800"/>
            <a:ext cx="2819400" cy="4572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7" name="Rounded Rectangle 6"/>
          <p:cNvSpPr/>
          <p:nvPr/>
        </p:nvSpPr>
        <p:spPr>
          <a:xfrm>
            <a:off x="4457700" y="1447800"/>
            <a:ext cx="2819400" cy="45720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8" name="Rounded Rectangle 7"/>
          <p:cNvSpPr/>
          <p:nvPr/>
        </p:nvSpPr>
        <p:spPr>
          <a:xfrm>
            <a:off x="4419600" y="1447800"/>
            <a:ext cx="5791200" cy="1143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9" name="Rounded Rectangle 8"/>
          <p:cNvSpPr/>
          <p:nvPr/>
        </p:nvSpPr>
        <p:spPr>
          <a:xfrm>
            <a:off x="4572000" y="1600200"/>
            <a:ext cx="2590800" cy="83820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0" name="Rounded Rectangle 9"/>
          <p:cNvSpPr/>
          <p:nvPr/>
        </p:nvSpPr>
        <p:spPr>
          <a:xfrm>
            <a:off x="7467600" y="1600200"/>
            <a:ext cx="2590800" cy="83820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2" name="Group 1"/>
          <p:cNvGrpSpPr/>
          <p:nvPr/>
        </p:nvGrpSpPr>
        <p:grpSpPr>
          <a:xfrm>
            <a:off x="2203704" y="2286000"/>
            <a:ext cx="2139696" cy="3733800"/>
            <a:chOff x="2209800" y="2286000"/>
            <a:chExt cx="2133600" cy="3733800"/>
          </a:xfrm>
        </p:grpSpPr>
        <p:sp>
          <p:nvSpPr>
            <p:cNvPr id="12" name="Rounded Rectangle 11"/>
            <p:cNvSpPr/>
            <p:nvPr/>
          </p:nvSpPr>
          <p:spPr>
            <a:xfrm>
              <a:off x="2209800" y="2286000"/>
              <a:ext cx="2133600" cy="3733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3" name="Rounded Rectangle 12"/>
            <p:cNvSpPr/>
            <p:nvPr/>
          </p:nvSpPr>
          <p:spPr>
            <a:xfrm>
              <a:off x="2324100" y="2438400"/>
              <a:ext cx="1905000" cy="342900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4" name="TextBox 13"/>
            <p:cNvSpPr txBox="1"/>
            <p:nvPr/>
          </p:nvSpPr>
          <p:spPr>
            <a:xfrm>
              <a:off x="2590800" y="3897868"/>
              <a:ext cx="1447800" cy="461665"/>
            </a:xfrm>
            <a:prstGeom prst="rect">
              <a:avLst/>
            </a:prstGeom>
            <a:noFill/>
          </p:spPr>
          <p:txBody>
            <a:bodyPr wrap="square" rtlCol="0">
              <a:spAutoFit/>
            </a:bodyPr>
            <a:lstStyle/>
            <a:p>
              <a:pPr algn="ctr" fontAlgn="ctr"/>
              <a:r>
                <a:rPr lang="en-US" sz="2400" b="1" i="0" u="none" strike="noStrike" dirty="0" smtClean="0">
                  <a:solidFill>
                    <a:schemeClr val="bg1"/>
                  </a:solidFill>
                  <a:latin typeface="Calibri"/>
                </a:rPr>
                <a:t>Security</a:t>
              </a:r>
              <a:endParaRPr lang="en-US" sz="2400" b="1" i="0" u="none" strike="noStrike" dirty="0">
                <a:solidFill>
                  <a:schemeClr val="bg1"/>
                </a:solidFill>
                <a:latin typeface="Calibri"/>
              </a:endParaRPr>
            </a:p>
          </p:txBody>
        </p:sp>
      </p:grpSp>
      <p:sp>
        <p:nvSpPr>
          <p:cNvPr id="15" name="TextBox 14"/>
          <p:cNvSpPr txBox="1"/>
          <p:nvPr/>
        </p:nvSpPr>
        <p:spPr>
          <a:xfrm>
            <a:off x="4849585" y="1828800"/>
            <a:ext cx="2133600" cy="461665"/>
          </a:xfrm>
          <a:prstGeom prst="rect">
            <a:avLst/>
          </a:prstGeom>
          <a:noFill/>
        </p:spPr>
        <p:txBody>
          <a:bodyPr wrap="square" rtlCol="0">
            <a:spAutoFit/>
          </a:bodyPr>
          <a:lstStyle/>
          <a:p>
            <a:r>
              <a:rPr lang="en-US" sz="2400" dirty="0" smtClean="0">
                <a:solidFill>
                  <a:schemeClr val="bg1"/>
                </a:solidFill>
              </a:rPr>
              <a:t>Prerequisites</a:t>
            </a:r>
          </a:p>
        </p:txBody>
      </p:sp>
      <p:sp>
        <p:nvSpPr>
          <p:cNvPr id="16" name="TextBox 15"/>
          <p:cNvSpPr txBox="1"/>
          <p:nvPr/>
        </p:nvSpPr>
        <p:spPr>
          <a:xfrm>
            <a:off x="7576455" y="1828800"/>
            <a:ext cx="2759529" cy="461665"/>
          </a:xfrm>
          <a:prstGeom prst="rect">
            <a:avLst/>
          </a:prstGeom>
          <a:noFill/>
        </p:spPr>
        <p:txBody>
          <a:bodyPr wrap="square" rtlCol="0">
            <a:spAutoFit/>
          </a:bodyPr>
          <a:lstStyle/>
          <a:p>
            <a:r>
              <a:rPr lang="en-US" sz="2400" dirty="0" smtClean="0">
                <a:solidFill>
                  <a:schemeClr val="bg1"/>
                </a:solidFill>
              </a:rPr>
              <a:t>Success Criteria</a:t>
            </a:r>
          </a:p>
        </p:txBody>
      </p:sp>
      <p:sp>
        <p:nvSpPr>
          <p:cNvPr id="17" name="TextBox 16"/>
          <p:cNvSpPr txBox="1"/>
          <p:nvPr/>
        </p:nvSpPr>
        <p:spPr>
          <a:xfrm>
            <a:off x="4419600" y="2971800"/>
            <a:ext cx="2857500" cy="2893100"/>
          </a:xfrm>
          <a:prstGeom prst="rect">
            <a:avLst/>
          </a:prstGeom>
          <a:noFill/>
        </p:spPr>
        <p:txBody>
          <a:bodyPr wrap="square" rtlCol="0">
            <a:spAutoFit/>
          </a:bodyPr>
          <a:lstStyle/>
          <a:p>
            <a:pPr marL="285750" indent="-285750" fontAlgn="ctr">
              <a:buFont typeface="Arial" panose="020B0604020202020204" pitchFamily="34" charset="0"/>
              <a:buChar char="•"/>
            </a:pPr>
            <a:r>
              <a:rPr lang="en-US" b="0" i="0" u="none" strike="noStrike" dirty="0" smtClean="0">
                <a:solidFill>
                  <a:schemeClr val="bg1"/>
                </a:solidFill>
              </a:rPr>
              <a:t>Familiarity with security basics</a:t>
            </a:r>
          </a:p>
          <a:p>
            <a:pPr marL="285750" indent="-285750" fontAlgn="ctr">
              <a:buFont typeface="Arial" panose="020B0604020202020204" pitchFamily="34" charset="0"/>
              <a:buChar char="•"/>
            </a:pPr>
            <a:r>
              <a:rPr lang="en-US" b="0" i="0" u="none" strike="noStrike" dirty="0" smtClean="0">
                <a:solidFill>
                  <a:schemeClr val="bg1"/>
                </a:solidFill>
              </a:rPr>
              <a:t>Familiarity with</a:t>
            </a:r>
            <a:r>
              <a:rPr lang="en-US" b="0" i="0" u="none" strike="noStrike" baseline="0" dirty="0" smtClean="0">
                <a:solidFill>
                  <a:schemeClr val="bg1"/>
                </a:solidFill>
              </a:rPr>
              <a:t> JSON and XML</a:t>
            </a:r>
          </a:p>
          <a:p>
            <a:pPr marL="285750" indent="-285750" fontAlgn="ctr">
              <a:buFont typeface="Arial" panose="020B0604020202020204" pitchFamily="34" charset="0"/>
              <a:buChar char="•"/>
            </a:pPr>
            <a:r>
              <a:rPr lang="en-US" b="0" i="0" u="none" strike="noStrike" baseline="0" dirty="0" smtClean="0">
                <a:solidFill>
                  <a:schemeClr val="bg1"/>
                </a:solidFill>
              </a:rPr>
              <a:t>Familiarity with SSO concepts</a:t>
            </a:r>
          </a:p>
          <a:p>
            <a:pPr marL="285750" indent="-285750" fontAlgn="ctr">
              <a:buFont typeface="Arial" panose="020B0604020202020204" pitchFamily="34" charset="0"/>
              <a:buChar char="•"/>
            </a:pPr>
            <a:r>
              <a:rPr lang="en-US" b="0" i="0" u="none" strike="noStrike" baseline="0" dirty="0" smtClean="0">
                <a:solidFill>
                  <a:schemeClr val="bg1"/>
                </a:solidFill>
              </a:rPr>
              <a:t>Familiarity with Identity management fundamentals</a:t>
            </a:r>
            <a:endParaRPr lang="en-US" b="0" i="0" u="none" strike="noStrike" dirty="0" smtClean="0">
              <a:solidFill>
                <a:schemeClr val="bg1"/>
              </a:solidFill>
            </a:endParaRPr>
          </a:p>
          <a:p>
            <a:endParaRPr lang="en-US" sz="2000" dirty="0" err="1" smtClean="0">
              <a:solidFill>
                <a:schemeClr val="bg1"/>
              </a:solidFill>
            </a:endParaRPr>
          </a:p>
        </p:txBody>
      </p:sp>
      <p:sp>
        <p:nvSpPr>
          <p:cNvPr id="18" name="TextBox 17"/>
          <p:cNvSpPr txBox="1"/>
          <p:nvPr/>
        </p:nvSpPr>
        <p:spPr>
          <a:xfrm>
            <a:off x="7391400" y="2971800"/>
            <a:ext cx="2819400" cy="1327992"/>
          </a:xfrm>
          <a:prstGeom prst="rect">
            <a:avLst/>
          </a:prstGeom>
          <a:noFill/>
        </p:spPr>
        <p:txBody>
          <a:bodyPr wrap="square" rtlCol="0">
            <a:spAutoFit/>
          </a:bodyPr>
          <a:lstStyle/>
          <a:p>
            <a:pPr fontAlgn="ctr"/>
            <a:r>
              <a:rPr lang="en-US" b="0" i="0" u="none" strike="noStrike" dirty="0" smtClean="0">
                <a:solidFill>
                  <a:schemeClr val="bg1"/>
                </a:solidFill>
              </a:rPr>
              <a:t>Enable to </a:t>
            </a:r>
            <a:r>
              <a:rPr lang="en-US" b="0" i="0" u="none" strike="noStrike" dirty="0" err="1" smtClean="0">
                <a:solidFill>
                  <a:schemeClr val="bg1"/>
                </a:solidFill>
              </a:rPr>
              <a:t>oAuth</a:t>
            </a:r>
            <a:r>
              <a:rPr lang="en-US" b="0" i="0" u="none" strike="noStrike" dirty="0" smtClean="0">
                <a:solidFill>
                  <a:schemeClr val="bg1"/>
                </a:solidFill>
              </a:rPr>
              <a:t> 2.0</a:t>
            </a:r>
            <a:r>
              <a:rPr lang="en-US" b="0" i="0" u="none" strike="noStrike" baseline="0" dirty="0" smtClean="0">
                <a:solidFill>
                  <a:schemeClr val="bg1"/>
                </a:solidFill>
              </a:rPr>
              <a:t> and SAML approaches for implementation.</a:t>
            </a:r>
            <a:endParaRPr lang="en-US" b="0" i="0" u="none" strike="noStrike" dirty="0" smtClean="0">
              <a:solidFill>
                <a:schemeClr val="bg1"/>
              </a:solidFill>
            </a:endParaRPr>
          </a:p>
          <a:p>
            <a:pPr>
              <a:lnSpc>
                <a:spcPct val="150000"/>
              </a:lnSpc>
            </a:pPr>
            <a:endParaRPr lang="en-US" sz="2000" dirty="0" err="1" smtClean="0">
              <a:solidFill>
                <a:schemeClr val="bg1"/>
              </a:solidFill>
            </a:endParaRPr>
          </a:p>
        </p:txBody>
      </p:sp>
    </p:spTree>
    <p:extLst>
      <p:ext uri="{BB962C8B-B14F-4D97-AF65-F5344CB8AC3E}">
        <p14:creationId xmlns="" xmlns:p14="http://schemas.microsoft.com/office/powerpoint/2010/main" val="4057591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a:xfrm>
            <a:off x="9944100" y="3548743"/>
            <a:ext cx="1915918" cy="1545771"/>
          </a:xfrm>
        </p:spPr>
        <p:txBody>
          <a:bodyPr/>
          <a:lstStyle/>
          <a:p>
            <a:pPr marL="0" indent="0" eaLnBrk="1" hangingPunct="1">
              <a:buNone/>
            </a:pPr>
            <a:r>
              <a:rPr lang="en-US" altLang="en-US" sz="2000" dirty="0"/>
              <a:t>Stop bad guys from accessing your resources</a:t>
            </a:r>
          </a:p>
          <a:p>
            <a:pPr eaLnBrk="1" hangingPunct="1">
              <a:buFont typeface="Arial" panose="020B0604020202020204" pitchFamily="34" charset="0"/>
              <a:buNone/>
            </a:pPr>
            <a:endParaRPr lang="en-US" altLang="en-US" sz="2000" dirty="0"/>
          </a:p>
        </p:txBody>
      </p:sp>
      <p:sp>
        <p:nvSpPr>
          <p:cNvPr id="5" name="Title 3"/>
          <p:cNvSpPr>
            <a:spLocks noGrp="1"/>
          </p:cNvSpPr>
          <p:nvPr>
            <p:ph type="title"/>
          </p:nvPr>
        </p:nvSpPr>
        <p:spPr>
          <a:xfrm>
            <a:off x="5" y="2"/>
            <a:ext cx="12191999" cy="1002135"/>
          </a:xfrm>
        </p:spPr>
        <p:txBody>
          <a:bodyPr/>
          <a:lstStyle/>
          <a:p>
            <a:r>
              <a:rPr lang="en-US" altLang="en-US" dirty="0"/>
              <a:t>What </a:t>
            </a:r>
            <a:r>
              <a:rPr lang="en-US" altLang="en-US" dirty="0" smtClean="0"/>
              <a:t>are </a:t>
            </a:r>
            <a:r>
              <a:rPr lang="en-US" altLang="en-US" dirty="0"/>
              <a:t>the Security </a:t>
            </a:r>
            <a:r>
              <a:rPr lang="en-US" altLang="en-US" dirty="0" smtClean="0"/>
              <a:t>Requirements?</a:t>
            </a:r>
            <a:endParaRPr lang="en-US" dirty="0"/>
          </a:p>
        </p:txBody>
      </p:sp>
      <p:graphicFrame>
        <p:nvGraphicFramePr>
          <p:cNvPr id="3" name="Diagram 2"/>
          <p:cNvGraphicFramePr/>
          <p:nvPr>
            <p:extLst>
              <p:ext uri="{D42A27DB-BD31-4B8C-83A1-F6EECF244321}">
                <p14:modId xmlns="" xmlns:p14="http://schemas.microsoft.com/office/powerpoint/2010/main" val="3753813383"/>
              </p:ext>
            </p:extLst>
          </p:nvPr>
        </p:nvGraphicFramePr>
        <p:xfrm>
          <a:off x="1983014" y="1436915"/>
          <a:ext cx="7291614" cy="429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9568542" y="1257267"/>
            <a:ext cx="2291476" cy="2291476"/>
          </a:xfrm>
          <a:prstGeom prst="rect">
            <a:avLst/>
          </a:prstGeom>
        </p:spPr>
      </p:pic>
    </p:spTree>
    <p:extLst>
      <p:ext uri="{BB962C8B-B14F-4D97-AF65-F5344CB8AC3E}">
        <p14:creationId xmlns="" xmlns:p14="http://schemas.microsoft.com/office/powerpoint/2010/main" val="423813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5" y="2"/>
            <a:ext cx="12191999" cy="1002135"/>
          </a:xfrm>
          <a:prstGeom prst="rect">
            <a:avLst/>
          </a:prstGeom>
        </p:spPr>
        <p:txBody>
          <a:bodyPr vert="horz" lIns="297529" tIns="33059" rIns="165294" bIns="33059" rtlCol="0" anchor="ctr">
            <a:noAutofit/>
          </a:bodyPr>
          <a:lst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a:lstStyle>
          <a:p>
            <a:r>
              <a:rPr lang="en-US" altLang="en-US" dirty="0"/>
              <a:t>HTTP Basic Authentication</a:t>
            </a:r>
            <a:endParaRPr lang="en-US" dirty="0"/>
          </a:p>
        </p:txBody>
      </p:sp>
      <p:graphicFrame>
        <p:nvGraphicFramePr>
          <p:cNvPr id="2" name="Diagram 1"/>
          <p:cNvGraphicFramePr/>
          <p:nvPr>
            <p:extLst>
              <p:ext uri="{D42A27DB-BD31-4B8C-83A1-F6EECF244321}">
                <p14:modId xmlns="" xmlns:p14="http://schemas.microsoft.com/office/powerpoint/2010/main" val="1844045645"/>
              </p:ext>
            </p:extLst>
          </p:nvPr>
        </p:nvGraphicFramePr>
        <p:xfrm>
          <a:off x="1542141" y="951216"/>
          <a:ext cx="977355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90014430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heme/theme1.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Blan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8768</TotalTime>
  <Words>2899</Words>
  <Application>Microsoft Office PowerPoint</Application>
  <PresentationFormat>Custom</PresentationFormat>
  <Paragraphs>424</Paragraphs>
  <Slides>57</Slides>
  <Notes>2</Notes>
  <HiddenSlides>1</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62" baseType="lpstr">
      <vt:lpstr>Closing slides</vt:lpstr>
      <vt:lpstr>Section break</vt:lpstr>
      <vt:lpstr>PPT Template</vt:lpstr>
      <vt:lpstr>Blank</vt:lpstr>
      <vt:lpstr>think-cell Slide</vt:lpstr>
      <vt:lpstr>SAML (Security Assertion  Markup Language)</vt:lpstr>
      <vt:lpstr>Version Sheet: MANDATORY (hidden in ‘slide show’ mode) </vt:lpstr>
      <vt:lpstr>Ground Rules for Onsite Classrooms</vt:lpstr>
      <vt:lpstr>Objectives</vt:lpstr>
      <vt:lpstr>Module at a glance</vt:lpstr>
      <vt:lpstr>Agenda</vt:lpstr>
      <vt:lpstr>Prerequisites &amp; Success Criteria</vt:lpstr>
      <vt:lpstr>What are the Security Requirements?</vt:lpstr>
      <vt:lpstr>Slide 9</vt:lpstr>
      <vt:lpstr>Slide 10</vt:lpstr>
      <vt:lpstr>Slide 11</vt:lpstr>
      <vt:lpstr>Slide 12</vt:lpstr>
      <vt:lpstr>OAuth2 Key Features</vt:lpstr>
      <vt:lpstr>Quick Introduction to OAuth2</vt:lpstr>
      <vt:lpstr>OAuth2 Roles</vt:lpstr>
      <vt:lpstr>OAuth2 Roles</vt:lpstr>
      <vt:lpstr>Role of Client Application</vt:lpstr>
      <vt:lpstr>Role of Resource Server</vt:lpstr>
      <vt:lpstr>Role of the Authorization Server</vt:lpstr>
      <vt:lpstr>Example: User navigates to Resource Client</vt:lpstr>
      <vt:lpstr>Example: User authenticated by Authorization Server</vt:lpstr>
      <vt:lpstr>Example: User authenticated by Authorization Server</vt:lpstr>
      <vt:lpstr>Entities</vt:lpstr>
      <vt:lpstr>OAuth2 Workflow</vt:lpstr>
      <vt:lpstr>Detailed Explanation</vt:lpstr>
      <vt:lpstr>Detailed Explanation</vt:lpstr>
      <vt:lpstr>Authorization Code Flow</vt:lpstr>
      <vt:lpstr>Slide 28</vt:lpstr>
      <vt:lpstr> Detailed Workflow Description Diagram</vt:lpstr>
      <vt:lpstr>Authorization code grant flow</vt:lpstr>
      <vt:lpstr>Authorization code grant flow</vt:lpstr>
      <vt:lpstr>Implicit Grant Flow</vt:lpstr>
      <vt:lpstr>Implicit grant flow</vt:lpstr>
      <vt:lpstr>Resource Owner password credentials flow</vt:lpstr>
      <vt:lpstr>Resource Owner password credentials flow</vt:lpstr>
      <vt:lpstr>Client Credentials Grant Flow</vt:lpstr>
      <vt:lpstr>Client Credentials Grant Flow</vt:lpstr>
      <vt:lpstr>Why token type?</vt:lpstr>
      <vt:lpstr>OAuth 2.0 Bearer Token type</vt:lpstr>
      <vt:lpstr>Example Application: Brief</vt:lpstr>
      <vt:lpstr>pom.xml</vt:lpstr>
      <vt:lpstr>Application class</vt:lpstr>
      <vt:lpstr>…and some configuration (converting application.properties to YAML for better readability):</vt:lpstr>
      <vt:lpstr>Index.html (AngularJS)</vt:lpstr>
      <vt:lpstr>Summary of the example application</vt:lpstr>
      <vt:lpstr>Slide 46</vt:lpstr>
      <vt:lpstr>What is SAML?</vt:lpstr>
      <vt:lpstr>SAML Roles</vt:lpstr>
      <vt:lpstr>SAML basic concepts</vt:lpstr>
      <vt:lpstr>SAML basic concepts</vt:lpstr>
      <vt:lpstr>Web Browser SSO Profile: Message flows (Based on where user starts the process of a web SSO exchange) </vt:lpstr>
      <vt:lpstr>Slide 52</vt:lpstr>
      <vt:lpstr>Slide 53</vt:lpstr>
      <vt:lpstr>Slide 54</vt:lpstr>
      <vt:lpstr>Slide 55</vt:lpstr>
      <vt:lpstr>Slide 56</vt:lpstr>
      <vt:lpstr>Slide 57</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Hypermedia Tutorial</dc:title>
  <dc:creator>Rajyadhyaksha, Nachiket</dc:creator>
  <cp:lastModifiedBy>ukannan</cp:lastModifiedBy>
  <cp:revision>148</cp:revision>
  <dcterms:created xsi:type="dcterms:W3CDTF">2017-02-03T09:29:24Z</dcterms:created>
  <dcterms:modified xsi:type="dcterms:W3CDTF">2017-04-07T09:04:01Z</dcterms:modified>
</cp:coreProperties>
</file>